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تهيئة الطلبة وربطهم بالشخصية والبيئة العُمانية.</a:t>
            </a:r>
          </a:p>
          <a:p>
            <a:pPr rtl="1"/>
            <a:r>
              <a:t>[الزمن] 2 دقيقة.</a:t>
            </a:r>
          </a:p>
          <a:p>
            <a:pPr rtl="1"/>
            <a:r>
              <a:t>[النص المقترح] «اليوم سنكون مستكشفين صغارًا في عُمان. هذا صديقنا محروس الحلزون، وقد وصل إلى قلعة نزوى ولم يجد بيته بعد. هل نساعده؟»</a:t>
            </a:r>
          </a:p>
          <a:p>
            <a:pPr rtl="1"/>
            <a:r>
              <a:t>[السؤال] من منكم رأى حلزونًا من قبل؟ أين كان؟</a:t>
            </a:r>
          </a:p>
          <a:p>
            <a:pPr rtl="1"/>
            <a:r>
              <a:t>[الإجابة] إجابات حرة تُقبل جميعها.</a:t>
            </a:r>
          </a:p>
          <a:p>
            <a:pPr rtl="1"/>
            <a:r>
              <a:t>[التفسير] نبدأ من بيئة الطالب القريبة قبل الانتقال إلى المفهوم العلمي.</a:t>
            </a:r>
          </a:p>
          <a:p>
            <a:pPr rtl="1"/>
            <a:r>
              <a:t>[البديل عند تعطل التفاعل] إن لم يعمل زر «ابدأ المغامرة» في وضع العرض، انتقل إلى الشريحة التالية بمفتاح السهم أو مسافة.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إثارة الفضول وربط الدرس بقصة البحث عن الأدلة.</a:t>
            </a:r>
          </a:p>
          <a:p>
            <a:pPr rtl="1"/>
            <a:r>
              <a:t>[الزمن] 2 دقيقة.</a:t>
            </a:r>
          </a:p>
          <a:p>
            <a:pPr rtl="1"/>
            <a:r>
              <a:t>[النص المقترح] «وصلتنا رسالة قديمة! فيها خريطة، لكن الدليل الذي يحدد موطن محروس اختفى. سنجمعه معًا خطوة بخطوة.»</a:t>
            </a:r>
          </a:p>
          <a:p>
            <a:pPr rtl="1"/>
            <a:r>
              <a:t>[السؤال] ماذا نحتاج أن نعرف أولًا عن محروس؟</a:t>
            </a:r>
          </a:p>
          <a:p>
            <a:pPr rtl="1"/>
            <a:r>
              <a:t>[الإجابة] أجزاء جسمه، ثم ما يحتاجه من غذاء وماء ومكان.</a:t>
            </a:r>
          </a:p>
          <a:p>
            <a:pPr rtl="1"/>
            <a:r>
              <a:t>[التفسير] بناء السؤال العلمي قبل البحث عن الإجابة.</a:t>
            </a:r>
          </a:p>
          <a:p>
            <a:pPr rtl="1"/>
            <a:r>
              <a:t>[البديل] الزر «اكتشف الخريطة» يقود مباشرة إلى الأهداف إن أردت اختصار المقدمة.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إعطاء صورة كلية لمسار الحصة وتقسيمها إلى محطات.</a:t>
            </a:r>
          </a:p>
          <a:p>
            <a:pPr rtl="1"/>
            <a:r>
              <a:t>[الزمن] 1 دقيقة.</a:t>
            </a:r>
          </a:p>
          <a:p>
            <a:pPr rtl="1"/>
            <a:r>
              <a:t>[النص المقترح] «هذه خريطتنا. سنزور خمس محطات، وفي كل محطة نضيف دليلًا إلى حقيبة محروس.»</a:t>
            </a:r>
          </a:p>
          <a:p>
            <a:pPr rtl="1"/>
            <a:r>
              <a:t>[السؤال] أي محطة تتوقع أن تكون الأسهل؟ ولماذا؟</a:t>
            </a:r>
          </a:p>
          <a:p>
            <a:pPr rtl="1"/>
            <a:r>
              <a:t>[التفسير] التصور المسبق للرحلة يقلل القلق ويزيد الانتباه.</a:t>
            </a:r>
          </a:p>
          <a:p>
            <a:pPr rtl="1"/>
            <a:r>
              <a:t>[البديل] كل دائرة على الخريطة رابط داخلي حقيقي؛ ويمكن للمعلمة تخطي المحطات حسب وقت الحصة.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عرض أهداف الدرس بلغة المتعلم لا بلغة المنهج.</a:t>
            </a:r>
          </a:p>
          <a:p>
            <a:pPr rtl="1"/>
            <a:r>
              <a:t>[الزمن] 2 دقيقة.</a:t>
            </a:r>
          </a:p>
          <a:p>
            <a:pPr rtl="1"/>
            <a:r>
              <a:t>[النص المقترح] اقرأ الأهداف بصوت واثق، واطلب من طالب أن يعيد هدفًا واحدًا بكلماته.</a:t>
            </a:r>
          </a:p>
          <a:p>
            <a:pPr rtl="1"/>
            <a:r>
              <a:t>[السؤال] أي هدف تعتقد أنه الأصعب؟ لماذا؟</a:t>
            </a:r>
          </a:p>
          <a:p>
            <a:pPr rtl="1"/>
            <a:r>
              <a:t>[التفسير] مشاركة الأهداف ترفع دافعية التعلم وتجعل التقويم واضحًا.</a:t>
            </a:r>
          </a:p>
          <a:p>
            <a:pPr rtl="1"/>
            <a:r>
              <a:t>[البديل] إن ضاق الوقت، اكتفِ بقراءة الأهداف سريعًا وعد إليها في الختام للتأكد من تحقيقها.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تمييز الأجزاء الأربعة الأساسية في جسم الحلزون.</a:t>
            </a:r>
          </a:p>
          <a:p>
            <a:pPr rtl="1"/>
            <a:r>
              <a:t>[الزمن] 4 دقائق.</a:t>
            </a:r>
          </a:p>
          <a:p>
            <a:pPr rtl="1"/>
            <a:r>
              <a:t>[النص المقترح] «انظروا إلى محروس. ما أول شيء لاحظتموه؟ الصدفة. سنسمّي أجزاء جسمه واحدًا واحدًا.»</a:t>
            </a:r>
          </a:p>
          <a:p>
            <a:pPr rtl="1"/>
            <a:r>
              <a:t>[السؤال] ما الأجزاء التي نراها في جسم الحلزون؟</a:t>
            </a:r>
          </a:p>
          <a:p>
            <a:pPr rtl="1"/>
            <a:r>
              <a:t>[الإجابة] الصدفة، الرأس، اللوامس، القدم العضلية.</a:t>
            </a:r>
          </a:p>
          <a:p>
            <a:pPr rtl="1"/>
            <a:r>
              <a:t>[التفسير] الحلزون لافقارٍ؛ جسمه رخو ويحميه ترتيب خاص للأجزاء.</a:t>
            </a:r>
          </a:p>
          <a:p>
            <a:pPr rtl="1"/>
            <a:r>
              <a:t>[التنفيذ] اطلب من طالب الإشارة إلى الجزء على الشاشة قبل الضغط عليه.</a:t>
            </a:r>
          </a:p>
          <a:p>
            <a:pPr rtl="1"/>
            <a:r>
              <a:t>[البديل] إن لم تعمل الروابط، انتقل إلى الشرائح 6–9 بمفاتيح الأسهم.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تعريف الجزء «الصدفة» ووظيفته.</a:t>
            </a:r>
          </a:p>
          <a:p>
            <a:pPr rtl="1"/>
            <a:r>
              <a:t>[الزمن] 1.5 دقيقة.</a:t>
            </a:r>
          </a:p>
          <a:p>
            <a:pPr rtl="1"/>
            <a:r>
              <a:t>[النص المقترح] ضع يدك على صدفة محروس. هل يمكنه الخروج منها؟ لا، إنها بيته المتنقل.</a:t>
            </a:r>
          </a:p>
          <a:p>
            <a:pPr rtl="1"/>
            <a:r>
              <a:t>[السؤال] ما وظيفة الصدفة في جسم الحلزون؟</a:t>
            </a:r>
          </a:p>
          <a:p>
            <a:pPr rtl="1"/>
            <a:r>
              <a:t>[الإجابة] تحمي الصدفة جسم الحلزون وأعضاءه الداخلية، وتنمو معه كلما كبر.</a:t>
            </a:r>
          </a:p>
          <a:p>
            <a:pPr rtl="1"/>
            <a:r>
              <a:t>[التفسير] الصدفة جزء من جسم الحلزون، ملتصقة به ولا ينفصل عنها كأنها صندوق. توفّر له الحماية وتقلل فقد الماء.</a:t>
            </a:r>
          </a:p>
          <a:p>
            <a:pPr rtl="1"/>
            <a:r>
              <a:t>[البديل] زر «ارجع إلى محروس» يعيد الطالب إلى شريحة الأجزاء دون إعادة تشغيل العرض.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تعريف الجزء «الرأس» ووظيفته.</a:t>
            </a:r>
          </a:p>
          <a:p>
            <a:pPr rtl="1"/>
            <a:r>
              <a:t>[الزمن] 1.5 دقيقة.</a:t>
            </a:r>
          </a:p>
          <a:p>
            <a:pPr rtl="1"/>
            <a:r>
              <a:t>[النص المقترح] أين فم محروس؟ في مقدمة رأسه، تحت اللوامس.</a:t>
            </a:r>
          </a:p>
          <a:p>
            <a:pPr rtl="1"/>
            <a:r>
              <a:t>[السؤال] ما وظيفة الرأس في جسم الحلزون؟</a:t>
            </a:r>
          </a:p>
          <a:p>
            <a:pPr rtl="1"/>
            <a:r>
              <a:t>[الإجابة] في الرأس يوجد الفم واللوامس، ومنه يبدأ الإحساس بالغذاء والبيئة.</a:t>
            </a:r>
          </a:p>
          <a:p>
            <a:pPr rtl="1"/>
            <a:r>
              <a:t>[التفسير] الرأس هو الجزء الأمامي من جسم الحلزون. فيه الفم، وعليه توجد اللوامس التي تساعد على الإحساس.</a:t>
            </a:r>
          </a:p>
          <a:p>
            <a:pPr rtl="1"/>
            <a:r>
              <a:t>[البديل] زر «ارجع إلى محروس» يعيد الطالب إلى شريحة الأجزاء دون إعادة تشغيل العرض.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تعريف الجزء «اللوامس» ووظيفته.</a:t>
            </a:r>
          </a:p>
          <a:p>
            <a:pPr rtl="1"/>
            <a:r>
              <a:t>[الزمن] 1.5 دقيقة.</a:t>
            </a:r>
          </a:p>
          <a:p>
            <a:pPr rtl="1"/>
            <a:r>
              <a:t>[النص المقترح] لماذا يمدّ الحلزون لوامسه؟ ليتحسس طريقه وطعامه قبل أن يتحرك.</a:t>
            </a:r>
          </a:p>
          <a:p>
            <a:pPr rtl="1"/>
            <a:r>
              <a:t>[السؤال] ما وظيفة اللوامس في جسم الحلزون؟</a:t>
            </a:r>
          </a:p>
          <a:p>
            <a:pPr rtl="1"/>
            <a:r>
              <a:t>[الإجابة] لوامسان طويلان في أعلاهما العينان، ولوامسان أقصر للشم والتذوّق.</a:t>
            </a:r>
          </a:p>
          <a:p>
            <a:pPr rtl="1"/>
            <a:r>
              <a:t>[التفسير] تساعد اللوامس الحلزون على الإحساس بالبيئة المحيطة. الزوجان الطويلان يحملان العينين، والقصيران يساعدان على الشم والتذوّق.</a:t>
            </a:r>
          </a:p>
          <a:p>
            <a:pPr rtl="1"/>
            <a:r>
              <a:t>[البديل] زر «ارجع إلى محروس» يعيد الطالب إلى شريحة الأجزاء دون إعادة تشغيل العرض.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تعريف الجزء «القدم العضلية» ووظيفته.</a:t>
            </a:r>
          </a:p>
          <a:p>
            <a:pPr rtl="1"/>
            <a:r>
              <a:t>[الزمن] 1.5 دقيقة.</a:t>
            </a:r>
          </a:p>
          <a:p>
            <a:pPr rtl="1"/>
            <a:r>
              <a:t>[النص المقترح] ما الذي يسهّل انزلاق الحلزون؟ الرطوبة على السطح.</a:t>
            </a:r>
          </a:p>
          <a:p>
            <a:pPr rtl="1"/>
            <a:r>
              <a:t>[السؤال] ما وظيفة القدم العضلية في جسم الحلزون؟</a:t>
            </a:r>
          </a:p>
          <a:p>
            <a:pPr rtl="1"/>
            <a:r>
              <a:t>[الإجابة] قدم عضلية عريضة تحت الجسم، تنقبض عضلاتها فينزلق الحلزون على الأسطح الرطبة.</a:t>
            </a:r>
          </a:p>
          <a:p>
            <a:pPr rtl="1"/>
            <a:r>
              <a:t>[التفسير] القدم العضلية هي وسيلة الحركة. تموّج عضلاتها جسمها إلى الأمام، ويترك أثرًا رطبًا على السطح.</a:t>
            </a:r>
          </a:p>
          <a:p>
            <a:pPr rtl="1"/>
            <a:r>
              <a:t>[البديل] زر «ارجع إلى محروس» يعيد الطالب إلى شريحة الأجزاء دون إعادة تشغيل العرض.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استدلال الطالب في اختيار الموطن الأنسب.</a:t>
            </a:r>
          </a:p>
          <a:p>
            <a:pPr rtl="1"/>
            <a:r>
              <a:t>[الزمن] 3 دقائق.</a:t>
            </a:r>
          </a:p>
          <a:p>
            <a:pPr rtl="1"/>
            <a:r>
              <a:t>[النص المقترح] «أمام محروس ثلاثة أماكن. لن نخمّن عشوائيًا، بل نفكر: أي مكان يحافظ على رطوبة جسمه؟»</a:t>
            </a:r>
          </a:p>
          <a:p>
            <a:pPr rtl="1"/>
            <a:r>
              <a:t>[السؤال] أين يُرجح أن يجد محروس موطنًا مناسبًا؟</a:t>
            </a:r>
          </a:p>
          <a:p>
            <a:pPr rtl="1"/>
            <a:r>
              <a:t>[الإجابة] المكان الرطب والمظلل (أ).</a:t>
            </a:r>
          </a:p>
          <a:p>
            <a:pPr rtl="1"/>
            <a:r>
              <a:t>[التفسير] كثير من الحلزونات البرية تفضل الظروف الرطبة والمظللة لتقليل فقد الماء، والمواطن تختلف باختلاف النوع.</a:t>
            </a:r>
          </a:p>
          <a:p>
            <a:pPr rtl="1"/>
            <a:r>
              <a:t>[التنفيذ] اطلب من طالب أن يشرح سبب اختياره قبل الضغط.</a:t>
            </a:r>
          </a:p>
          <a:p>
            <a:pPr rtl="1"/>
            <a:r>
              <a:t>[البديل] الاختيار الخاطئ ينقل إلى شريحة تلميح ثم يعود للسؤال، دون إعادة العرض.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تثبيت الإجابة الصحيحة وربطها بسبب علمي.</a:t>
            </a:r>
          </a:p>
          <a:p>
            <a:pPr rtl="1"/>
            <a:r>
              <a:t>[الزمن] 1.5 دقيقة.</a:t>
            </a:r>
          </a:p>
          <a:p>
            <a:pPr rtl="1"/>
            <a:r>
              <a:t>[النص المقترح] «نعم! المكان الرطب والمظلل. لماذا؟ لأن جسم الحلزون يفقد الماء بسهولة.»</a:t>
            </a:r>
          </a:p>
          <a:p>
            <a:pPr rtl="1"/>
            <a:r>
              <a:t>[السؤال] ما الذي يجعل هذا المكان أفضل؟</a:t>
            </a:r>
          </a:p>
          <a:p>
            <a:pPr rtl="1"/>
            <a:r>
              <a:t>[الإجابة] الرطوبة والظل يقللان فقد الماء.</a:t>
            </a:r>
          </a:p>
          <a:p>
            <a:pPr rtl="1"/>
            <a:r>
              <a:t>[التفسير] لا نعمم على جميع الحلزونات في العالم؛ الموطن يختلف باختلاف النوع.</a:t>
            </a:r>
          </a:p>
          <a:p>
            <a:pPr rtl="1"/>
            <a:r>
              <a:t>[البديل] إن ضغط الطالب «التالي» بسرعة، يمكن للمعلمة العودة عبر خريطة المحطات.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تقديم دعم فوري بدل الرسوب في الخطأ.</a:t>
            </a:r>
          </a:p>
          <a:p>
            <a:pPr rtl="1"/>
            <a:r>
              <a:t>[الزمن] 1 دقيقة.</a:t>
            </a:r>
          </a:p>
          <a:p>
            <a:pPr rtl="1"/>
            <a:r>
              <a:t>[النص المقترح] «لا بأس، لنفكر معًا: أين يبقى جسم الحلزون رطبًا أطول وقت؟»</a:t>
            </a:r>
          </a:p>
          <a:p>
            <a:pPr rtl="1"/>
            <a:r>
              <a:t>[السؤال] ما الذي يجفف جسم الحلزون بسرعة؟</a:t>
            </a:r>
          </a:p>
          <a:p>
            <a:pPr rtl="1"/>
            <a:r>
              <a:t>[الإجابة] الشمس المباشرة والهواء الجاف.</a:t>
            </a:r>
          </a:p>
          <a:p>
            <a:pPr rtl="1"/>
            <a:r>
              <a:t>[التفسير] الخطأ فرصة تعلم؛ لا تُخصم درجات.</a:t>
            </a:r>
          </a:p>
          <a:p>
            <a:pPr rtl="1"/>
            <a:r>
              <a:t>[البديل] يمكن للمعلمة قراءة التلميح بصوت عالٍ إذا لم يلاحظ الطالب النص.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استنتاج العلاقة بين الرطوبة واحتياجات الكائن الحي.</a:t>
            </a:r>
          </a:p>
          <a:p>
            <a:pPr rtl="1"/>
            <a:r>
              <a:t>[الزمن] 3 دقائق.</a:t>
            </a:r>
          </a:p>
          <a:p>
            <a:pPr rtl="1"/>
            <a:r>
              <a:t>[النص المقترح] «انظروا إلى الصورتين. في أيهما يبدو الحلزون مرتاحًا؟ وفي أيهما يبدو متعبًا؟»</a:t>
            </a:r>
          </a:p>
          <a:p>
            <a:pPr rtl="1"/>
            <a:r>
              <a:t>[السؤال] لماذا يفضل كثير من الحلزونات البرية الأماكن الرطبة؟</a:t>
            </a:r>
          </a:p>
          <a:p>
            <a:pPr rtl="1"/>
            <a:r>
              <a:t>[الإجابة] لأن جسمه يفقد الماء، والرطوبة والظل يقللان هذا الفقد.</a:t>
            </a:r>
          </a:p>
          <a:p>
            <a:pPr rtl="1"/>
            <a:r>
              <a:t>[التفسير] العلاقة سبب ونتيجة: فقد الماء ← الجفاف ← البحث عن مكان رطب.</a:t>
            </a:r>
          </a:p>
          <a:p>
            <a:pPr rtl="1"/>
            <a:r>
              <a:t>[البديل] إن أردت، غطِّ الصورة اليمنى ببطاقة واطلب التوقع أولًا.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تثبيت التفسير العلمي بلغة بسيطة.</a:t>
            </a:r>
          </a:p>
          <a:p>
            <a:pPr rtl="1"/>
            <a:r>
              <a:t>[الزمن] 2 دقيقة.</a:t>
            </a:r>
          </a:p>
          <a:p>
            <a:pPr rtl="1"/>
            <a:r>
              <a:t>[النص المقترح] «إذًا الرطوبة ليست رفاهية؛ إنها ضرورة لأن جسم الحلزون يفقد الماء باستمرار.»</a:t>
            </a:r>
          </a:p>
          <a:p>
            <a:pPr rtl="1"/>
            <a:r>
              <a:t>[السؤال] ماذا يحدث إذا بقي الحلزون في مكان جاف؟</a:t>
            </a:r>
          </a:p>
          <a:p>
            <a:pPr rtl="1"/>
            <a:r>
              <a:t>[الإجابة] يفقد الماء وقد يتعرض للجفاف.</a:t>
            </a:r>
          </a:p>
          <a:p>
            <a:pPr rtl="1"/>
            <a:r>
              <a:t>[التفسير] نتجنب التعميم المطلق: النتيجة تختلف حسب النوع والظروف.</a:t>
            </a:r>
          </a:p>
          <a:p>
            <a:pPr rtl="1"/>
            <a:r>
              <a:t>[البديل] يمكن للمعلمة رسم السلسلة على السبورة بمشاركة الطلبة.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تصنيف الغذاء المناسب لبعض الحلزونات البرية.</a:t>
            </a:r>
          </a:p>
          <a:p>
            <a:pPr rtl="1"/>
            <a:r>
              <a:t>[الزمن] 3 دقائق.</a:t>
            </a:r>
          </a:p>
          <a:p>
            <a:pPr rtl="1"/>
            <a:r>
              <a:t>[النص المقترح] «محروس جائع. لكن ليس كل ما نجده صالحًا للأكل! لنختر بعناية.»</a:t>
            </a:r>
          </a:p>
          <a:p>
            <a:pPr rtl="1"/>
            <a:r>
              <a:t>[السؤال] أي الخيارات قد يكون غذاءً مناسبًا؟</a:t>
            </a:r>
          </a:p>
          <a:p>
            <a:pPr rtl="1"/>
            <a:r>
              <a:t>[الإجابة] أوراق النباتات والأجزاء النباتية الطرية.</a:t>
            </a:r>
          </a:p>
          <a:p>
            <a:pPr rtl="1"/>
            <a:r>
              <a:t>[التفسير] تتغذى أنواع كثيرة من الحلزونات البرية على مواد نباتية، لكن الغذاء يختلف باختلاف النوع.</a:t>
            </a:r>
          </a:p>
          <a:p>
            <a:pPr rtl="1"/>
            <a:r>
              <a:t>[تنبيه] لا نشجع إطعام الكائنات البرية عشوائيًا، ولا نضع طعامًا بشريًا في الطبيعة.</a:t>
            </a:r>
          </a:p>
          <a:p>
            <a:pPr rtl="1"/>
            <a:r>
              <a:t>[البديل] الاختيار الخاطئ ينقل إلى تصحيح لطيف مع إعادة المحاولة.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تأكيد الاختيار الصحيح مع قاعدة سلوكية بيئية.</a:t>
            </a:r>
          </a:p>
          <a:p>
            <a:pPr rtl="1"/>
            <a:r>
              <a:t>[الزمن] 1.5 دقيقة.</a:t>
            </a:r>
          </a:p>
          <a:p>
            <a:pPr rtl="1"/>
            <a:r>
              <a:t>[النص المقترح] «نعم، أوراق النباتات. لكن تذكروا: لا نطعم الحيوانات البرية من طعامنا.»</a:t>
            </a:r>
          </a:p>
          <a:p>
            <a:pPr rtl="1"/>
            <a:r>
              <a:t>[السؤال] لماذا لا نضع الحلوى أو البلاستيك في الطبيعة؟</a:t>
            </a:r>
          </a:p>
          <a:p>
            <a:pPr rtl="1"/>
            <a:r>
              <a:t>[الإجابة] لأنها ليست غذاءً، وقد تضر الكائن الحي والبيئة.</a:t>
            </a:r>
          </a:p>
          <a:p>
            <a:pPr rtl="1"/>
            <a:r>
              <a:t>[التفسير] الغذاء يختلف باختلاف النوع؛ نتجنب التعميم.</a:t>
            </a:r>
          </a:p>
          <a:p>
            <a:pPr rtl="1"/>
            <a:r>
              <a:t>[البديل] إن لم يعمل الزر، انتقل يدويًا إلى شريحة المحطات.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تصحيح الخطأ دون إحراج الطالب.</a:t>
            </a:r>
          </a:p>
          <a:p>
            <a:pPr rtl="1"/>
            <a:r>
              <a:t>[الزمن] 1 دقيقة.</a:t>
            </a:r>
          </a:p>
          <a:p>
            <a:pPr rtl="1"/>
            <a:r>
              <a:t>[النص المقترح] «اختيار جيد أنك جرّبت! لكن لنرَ: هل هذه قطعة تنمو في الحديقة؟»</a:t>
            </a:r>
          </a:p>
          <a:p>
            <a:pPr rtl="1"/>
            <a:r>
              <a:t>[السؤال] ما صفات الغذاء المناسب في هذا الدرس؟</a:t>
            </a:r>
          </a:p>
          <a:p>
            <a:pPr rtl="1"/>
            <a:r>
              <a:t>[الإجابة] نباتي، طري، طبيعي.</a:t>
            </a:r>
          </a:p>
          <a:p>
            <a:pPr rtl="1"/>
            <a:r>
              <a:t>[التفسير] نربط الاختيار بالدليل لا بالحدس.</a:t>
            </a:r>
          </a:p>
          <a:p>
            <a:pPr rtl="1"/>
            <a:r>
              <a:t>[البديل] العودة إلى سؤال الغذاء متاحة دائمًا دون إعادة العرض.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تنظيم العمل في محطات تعليمية قابلة للتنفيذ.</a:t>
            </a:r>
          </a:p>
          <a:p>
            <a:pPr rtl="1"/>
            <a:r>
              <a:t>[الزمن] 12–15 دقيقة (2–3 دقائق لكل محطة).</a:t>
            </a:r>
          </a:p>
          <a:p>
            <a:pPr rtl="1"/>
            <a:r>
              <a:t>[النص المقترح] «سنعمل في مجموعات. كل مجموعة تبدأ من محطة، ثم نتبادل.»</a:t>
            </a:r>
          </a:p>
          <a:p>
            <a:pPr rtl="1"/>
            <a:r>
              <a:t>[السؤال] ما المهمة المطلوبة في محطتك؟</a:t>
            </a:r>
          </a:p>
          <a:p>
            <a:pPr rtl="1"/>
            <a:r>
              <a:t>[الإجابة] حسب المحطة.</a:t>
            </a:r>
          </a:p>
          <a:p>
            <a:pPr rtl="1"/>
            <a:r>
              <a:t>[التفسير] التعلم بالمحطات يرفع المشاركة ويسمح للمعلمة بملاحظة المهارات.</a:t>
            </a:r>
          </a:p>
          <a:p>
            <a:pPr rtl="1"/>
            <a:r>
              <a:t>[البديل] إن لم يتوفر وقت، نفّذ المحطات 1 و3 و5 فقط، وهي الأكثر ارتباطًا بالأهداف.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تقويم جماعي سريع يعزز التعاون.</a:t>
            </a:r>
          </a:p>
          <a:p>
            <a:pPr rtl="1"/>
            <a:r>
              <a:t>[الزمن] 6–8 دقائق.</a:t>
            </a:r>
          </a:p>
          <a:p>
            <a:pPr rtl="1"/>
            <a:r>
              <a:t>[النص المقترح] «سأسأل، ومجموعتكم ترفع اليد. من يجيب إجابة صحيحة يأخذ نجمة، ومن يفسّر يأخذ نجمة إضافية.»</a:t>
            </a:r>
          </a:p>
          <a:p>
            <a:pPr rtl="1"/>
            <a:r>
              <a:t>[السؤال] الأسئلة الخمسة المكتوبة على اللوحة.</a:t>
            </a:r>
          </a:p>
          <a:p>
            <a:pPr rtl="1"/>
            <a:r>
              <a:t>[الإجابة] الحركة: القدم العضلية. الرطوبة: تقليل فقد الماء. الموطن: رطب ومظلل. السلوك: عدم إيذاء الكائنات وعدم رمي المخلفات. الغذاء: يختلف باختلاف النوع.</a:t>
            </a:r>
          </a:p>
          <a:p>
            <a:pPr rtl="1"/>
            <a:r>
              <a:t>[التفسير] لا تُخصم نقاط عند الخطأ؛ تُمنح فرصة ثانية.</a:t>
            </a:r>
          </a:p>
          <a:p>
            <a:pPr rtl="1"/>
            <a:r>
              <a:t>[ملاحظة صادقة] النجوم رموز مرئية تُحدَّث يدويًا، وليست عدادًا تلقائيًا.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استدلال سببي حول الجفاف.</a:t>
            </a:r>
          </a:p>
          <a:p>
            <a:pPr rtl="1"/>
            <a:r>
              <a:t>[الزمن] 3 دقائق.</a:t>
            </a:r>
          </a:p>
          <a:p>
            <a:pPr rtl="1"/>
            <a:r>
              <a:t>[النص المقترح] «تخيلوا محروسًا هنا، تحت الشمس، بلا ظل ولا ماء. ماذا سيحدث لجسمه؟»</a:t>
            </a:r>
          </a:p>
          <a:p>
            <a:pPr rtl="1"/>
            <a:r>
              <a:t>[السؤال] ماذا قد يحدث للحلزون في مكان جاف وحار؟</a:t>
            </a:r>
          </a:p>
          <a:p>
            <a:pPr rtl="1"/>
            <a:r>
              <a:t>[الإجابة] يفقد الماء وقد يتعرض للجفاف، لذلك يبحث عن مكان أكثر رطوبة وظلًا.</a:t>
            </a:r>
          </a:p>
          <a:p>
            <a:pPr rtl="1"/>
            <a:r>
              <a:t>[التفسير] تجنب الادعاء بأن النتيجة واحدة لكل الأنواع والظروف.</a:t>
            </a:r>
          </a:p>
          <a:p>
            <a:pPr rtl="1"/>
            <a:r>
              <a:t>[التنفيذ] امنح 30 ثانية تفكيرًا صامتًا ثم مشاركة ثنائية قبل كشف الإجابة.</a:t>
            </a:r>
          </a:p>
          <a:p>
            <a:pPr rtl="1"/>
            <a:r>
              <a:t>[البديل] يمكن للمعلمة عرض الصورة فقط وطرح السؤال شفهيًا.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تثبيت التفسير وربطه بالدليل الثالث.</a:t>
            </a:r>
          </a:p>
          <a:p>
            <a:pPr rtl="1"/>
            <a:r>
              <a:t>[الزمن] 2 دقيقة.</a:t>
            </a:r>
          </a:p>
          <a:p>
            <a:pPr rtl="1"/>
            <a:r>
              <a:t>[النص المقترح] «إذًا الحلزون لا يهرب من الشمس لأنه كسول، بل لأن جسمه يفقد الماء.»</a:t>
            </a:r>
          </a:p>
          <a:p>
            <a:pPr rtl="1"/>
            <a:r>
              <a:t>[السؤال] هل تتوقع النتيجة نفسها لكل الحلزونات؟</a:t>
            </a:r>
          </a:p>
          <a:p>
            <a:pPr rtl="1"/>
            <a:r>
              <a:t>[الإجابة] لا؛ تختلف حسب النوع والظروف.</a:t>
            </a:r>
          </a:p>
          <a:p>
            <a:pPr rtl="1"/>
            <a:r>
              <a:t>[التفسير] الدقة العلمية تعني تجنب التعميم.</a:t>
            </a:r>
          </a:p>
          <a:p>
            <a:pPr rtl="1"/>
            <a:r>
              <a:t>[البديل] اربط الإجابة بمشاهدة حقيقية إن توفرت في حديقة المدرسة.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تمييز السلوك المسؤول بيئيًا.</a:t>
            </a:r>
          </a:p>
          <a:p>
            <a:pPr rtl="1"/>
            <a:r>
              <a:t>[الزمن] 3 دقائق.</a:t>
            </a:r>
          </a:p>
          <a:p>
            <a:pPr rtl="1"/>
            <a:r>
              <a:t>[النص المقترح] «حماية محروس تبدأ من حماية المكان الذي يعيش فيه: النباتات والتربة والماء.»</a:t>
            </a:r>
          </a:p>
          <a:p>
            <a:pPr rtl="1"/>
            <a:r>
              <a:t>[السؤال] أي هذه السلوكيات تحمي الموطن؟ وأيها يضره؟</a:t>
            </a:r>
          </a:p>
          <a:p>
            <a:pPr rtl="1"/>
            <a:r>
              <a:t>[الإجابة] المسؤول: المحافظة على النباتات، ومراقبة الكائنات دون إزعاجها. الضار: تخريب الموطن، رمي المخلفات، إيذاء الكائنات أو نقلها.</a:t>
            </a:r>
          </a:p>
          <a:p>
            <a:pPr rtl="1"/>
            <a:r>
              <a:t>[التفسير] حماية النباتات والتربة وتقليل التلوث تحافظ على المواطن الطبيعية.</a:t>
            </a:r>
          </a:p>
          <a:p>
            <a:pPr rtl="1"/>
            <a:r>
              <a:t>[البديل] اطلب من الطلبة الإشارة باليد: إبهام لأعلى للمسؤول، وأسفل للضار.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تثبيت التصنيف وربطه بأثر واضح.</a:t>
            </a:r>
          </a:p>
          <a:p>
            <a:pPr rtl="1"/>
            <a:r>
              <a:t>[الزمن] 2 دقيقة.</a:t>
            </a:r>
          </a:p>
          <a:p>
            <a:pPr rtl="1"/>
            <a:r>
              <a:t>[النص المقترح] «كل سلوك له أثر. الزراعة العشوائية وقلب التربة قد يهدم بيت محروس.»</a:t>
            </a:r>
          </a:p>
          <a:p>
            <a:pPr rtl="1"/>
            <a:r>
              <a:t>[السؤال] ما أثر السلوك الضار على الكائنات؟</a:t>
            </a:r>
          </a:p>
          <a:p>
            <a:pPr rtl="1"/>
            <a:r>
              <a:t>[الإجابة] فقدان الموطن والغذاء وقد يتعرض الكائن للضرر.</a:t>
            </a:r>
          </a:p>
          <a:p>
            <a:pPr rtl="1"/>
            <a:r>
              <a:t>[التفسير] ربط الحفاظ على البيئة العُمانية بنجاح الكائنات في العثور على مواطن مناسبة.</a:t>
            </a:r>
          </a:p>
          <a:p>
            <a:pPr rtl="1"/>
            <a:r>
              <a:t>[البديل] يمكن للمعلمة تكليف طالب بشرح سلوك واحد أمام الصف.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تقويم فردي سريع من التذكر إلى الفهم.</a:t>
            </a:r>
          </a:p>
          <a:p>
            <a:pPr rtl="1"/>
            <a:r>
              <a:t>[الزمن] 4 دقائق.</a:t>
            </a:r>
          </a:p>
          <a:p>
            <a:pPr rtl="1"/>
            <a:r>
              <a:t>[النص المقترح] «سنجيب على ثلاثة أسئلة. اكتبوا إجاباتكم في دفتركم قبل أن نكشف.»</a:t>
            </a:r>
          </a:p>
          <a:p>
            <a:pPr rtl="1"/>
            <a:r>
              <a:t>[السؤال] الأسئلة الثلاثة على الشاشة.</a:t>
            </a:r>
          </a:p>
          <a:p>
            <a:pPr rtl="1"/>
            <a:r>
              <a:t>[الإجابة] ١: مكان رطب ومظلل. ٢: تحمي جسم الحلزون. ٣: القدم العضلية.</a:t>
            </a:r>
          </a:p>
          <a:p>
            <a:pPr rtl="1"/>
            <a:r>
              <a:t>[التفسير] الخيارات الخاطئة صُممت لتكشف مفاهيم بديلة شائعة.</a:t>
            </a:r>
          </a:p>
          <a:p>
            <a:pPr rtl="1"/>
            <a:r>
              <a:t>[البديل] يمكن تنفيذ المسابقة شفهيًا برفع الأصابع (1، 2، 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تقديم إجابات مرجعية وتوضيح معايير التقييم.</a:t>
            </a:r>
          </a:p>
          <a:p>
            <a:pPr rtl="1"/>
            <a:r>
              <a:t>[الزمن] 2 دقيقة.</a:t>
            </a:r>
          </a:p>
          <a:p>
            <a:pPr rtl="1"/>
            <a:r>
              <a:t>[النص المقترح] «لنقارن إجاباتكم. الأهم ليس الكلمة نفسها، بل السبب وراءها.»</a:t>
            </a:r>
          </a:p>
          <a:p>
            <a:pPr rtl="1"/>
            <a:r>
              <a:t>[السؤال] لماذا اخترت هذه الإجابة؟</a:t>
            </a:r>
          </a:p>
          <a:p>
            <a:pPr rtl="1"/>
            <a:r>
              <a:t>[الإجابة] كما هو مكتوب على الشريحة.</a:t>
            </a:r>
          </a:p>
          <a:p>
            <a:pPr rtl="1"/>
            <a:r>
              <a:t>[التفسير] سؤالا الاستدلال يختبران نقل المعرفة إلى موقف جديد.</a:t>
            </a:r>
          </a:p>
          <a:p>
            <a:pPr rtl="1"/>
            <a:r>
              <a:t>[البديل] يمكن للمعلمة تسجيل الإجابات على السبورة بدل العرض.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تقويم ختامي سريع للفهم (تكويني).</a:t>
            </a:r>
          </a:p>
          <a:p>
            <a:pPr rtl="1"/>
            <a:r>
              <a:t>[الزمن] 3 دقائق.</a:t>
            </a:r>
          </a:p>
          <a:p>
            <a:pPr rtl="1"/>
            <a:r>
              <a:t>[النص المقترح] «قبل أن نودّع محروس، أكملوا هذه الجمل الثلاث في دفاتركم.»</a:t>
            </a:r>
          </a:p>
          <a:p>
            <a:pPr rtl="1"/>
            <a:r>
              <a:t>[السؤال] أكمل: موطن الحلزون… / يحتاج الرطوبة لأن… / أحافظ على موطنه بـ…</a:t>
            </a:r>
          </a:p>
          <a:p>
            <a:pPr rtl="1"/>
            <a:r>
              <a:t>[الإجابة] موطن رطب ومظلل / تقليل فقد الماء / عدم إيذاء الكائنات والمحافظة على النباتات والتربة.</a:t>
            </a:r>
          </a:p>
          <a:p>
            <a:pPr rtl="1"/>
            <a:r>
              <a:t>[التفسير] يجمع التقويم الأهداف الخمسة في مهمة واحدة قصيرة.</a:t>
            </a:r>
          </a:p>
          <a:p>
            <a:pPr rtl="1"/>
            <a:r>
              <a:t>[التنفيذ] يمكن تنفيذها شفهيًا في مجموعات إن ضاق الوقت.</a:t>
            </a:r>
          </a:p>
          <a:p>
            <a:pPr rtl="1"/>
            <a:r>
              <a:t>[البديل] اطبع البطاقة أو استخدمها كواجب منزلي.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/>
            <a:r>
              <a:t>[الهدف] ختام مؤثر يربط العلم بالهوية والمسؤولية.</a:t>
            </a:r>
          </a:p>
          <a:p>
            <a:pPr rtl="1"/>
            <a:r>
              <a:t>[الزمن] 2 دقيقة.</a:t>
            </a:r>
          </a:p>
          <a:p>
            <a:pPr rtl="1"/>
            <a:r>
              <a:t>[النص المقترح] اقرأ العبارة الختامية مع الطلبة بصوت واحد.</a:t>
            </a:r>
          </a:p>
          <a:p>
            <a:pPr rtl="1"/>
            <a:r>
              <a:t>[السؤال] ما أهم شيء تعلمناه اليوم عن محروس؟</a:t>
            </a:r>
          </a:p>
          <a:p>
            <a:pPr rtl="1"/>
            <a:r>
              <a:t>[الإجابة] يحتاج موطنًا رطبًا ومظللًا، وغذاءً نباتيًا مناسبًا، وبيئة نظيفة نحافظ عليها.</a:t>
            </a:r>
          </a:p>
          <a:p>
            <a:pPr rtl="1"/>
            <a:r>
              <a:t>[التفسير] ربط المحتوى العلمي بالقيم البيئية العُمانية.</a:t>
            </a:r>
          </a:p>
          <a:p>
            <a:pPr rtl="1"/>
            <a:r>
              <a:t>[البديل] زر «أعد المغامرة» يعيد إلى الشريحة الأولى، وزر «مراجعة الأدلة» إلى خريطة المحطات.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slide" Target="slide2.xml"/><Relationship Id="rId4" Type="http://schemas.openxmlformats.org/officeDocument/2006/relationships/image" Target="../media/image2.png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slide" Target="slide3.xml"/><Relationship Id="rId4" Type="http://schemas.openxmlformats.org/officeDocument/2006/relationships/slide" Target="slide4.xml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slide" Target="slide5.xml"/><Relationship Id="rId4" Type="http://schemas.openxmlformats.org/officeDocument/2006/relationships/slide" Target="slide15.xml"/><Relationship Id="rId5" Type="http://schemas.openxmlformats.org/officeDocument/2006/relationships/slide" Target="slide10.xml"/><Relationship Id="rId6" Type="http://schemas.openxmlformats.org/officeDocument/2006/relationships/slide" Target="slide22.xml"/><Relationship Id="rId7" Type="http://schemas.openxmlformats.org/officeDocument/2006/relationships/slide" Target="slide20.xml"/><Relationship Id="rId8" Type="http://schemas.openxmlformats.org/officeDocument/2006/relationships/slide" Target="slide4.xml"/><Relationship Id="rId9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7" Type="http://schemas.openxmlformats.org/officeDocument/2006/relationships/slide" Target="slide9.xml"/><Relationship Id="rId8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slide" Target="slide5.xml"/><Relationship Id="rId5" Type="http://schemas.openxmlformats.org/officeDocument/2006/relationships/slide" Target="slide7.xml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slide" Target="slide5.xml"/><Relationship Id="rId5" Type="http://schemas.openxmlformats.org/officeDocument/2006/relationships/slide" Target="slide8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slide" Target="slide5.xml"/><Relationship Id="rId5" Type="http://schemas.openxmlformats.org/officeDocument/2006/relationships/slide" Target="slide9.xml"/><Relationship Id="rId6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slide" Target="slide5.xml"/><Relationship Id="rId5" Type="http://schemas.openxmlformats.org/officeDocument/2006/relationships/slide" Target="slide10.xml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slide" Target="slide11.xml"/><Relationship Id="rId5" Type="http://schemas.openxmlformats.org/officeDocument/2006/relationships/image" Target="../media/image7.png"/><Relationship Id="rId6" Type="http://schemas.openxmlformats.org/officeDocument/2006/relationships/slide" Target="slide12.xml"/><Relationship Id="rId7" Type="http://schemas.openxmlformats.org/officeDocument/2006/relationships/image" Target="../media/image8.png"/><Relationship Id="rId8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slide" Target="slide13.xml"/><Relationship Id="rId4" Type="http://schemas.openxmlformats.org/officeDocument/2006/relationships/image" Target="../media/image10.png"/><Relationship Id="rId5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slide" Target="slide10.xm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" Target="slide14.xml"/><Relationship Id="rId6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slide" Target="slide15.xm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slide" Target="slide16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slide" Target="slide17.xml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slide" Target="slide18.xml"/><Relationship Id="rId4" Type="http://schemas.openxmlformats.org/officeDocument/2006/relationships/image" Target="../media/image17.png"/><Relationship Id="rId5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slide" Target="slide15.xml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slide" Target="slide5.xml"/><Relationship Id="rId4" Type="http://schemas.openxmlformats.org/officeDocument/2006/relationships/slide" Target="slide15.xml"/><Relationship Id="rId5" Type="http://schemas.openxmlformats.org/officeDocument/2006/relationships/slide" Target="slide10.xml"/><Relationship Id="rId6" Type="http://schemas.openxmlformats.org/officeDocument/2006/relationships/slide" Target="slide22.xml"/><Relationship Id="rId7" Type="http://schemas.openxmlformats.org/officeDocument/2006/relationships/slide" Target="slide20.xml"/><Relationship Id="rId8" Type="http://schemas.openxmlformats.org/officeDocument/2006/relationships/slide" Target="slide19.xml"/><Relationship Id="rId9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slide" Target="slide20.xml"/><Relationship Id="rId4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slide" Target="slide21.xml"/><Relationship Id="rId5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slide" Target="slide22.xml"/><Relationship Id="rId4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slide" Target="slide23.xml"/><Relationship Id="rId4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slide" Target="slide24.xml"/><Relationship Id="rId4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slide" Target="slide25.xml"/><Relationship Id="rId4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slide" Target="slide26.xml"/><Relationship Id="rId4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slide" Target="slide27.xml"/><Relationship Id="rId4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slide" Target="slide1.xml"/><Relationship Id="rId4" Type="http://schemas.openxmlformats.org/officeDocument/2006/relationships/slide" Target="slide18.xml"/><Relationship Id="rId5" Type="http://schemas.openxmlformats.org/officeDocument/2006/relationships/image" Target="../media/image10.png"/><Relationship Id="rId6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fort_daw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623560" y="502920"/>
            <a:ext cx="6062472" cy="5806440"/>
          </a:xfrm>
          <a:prstGeom prst="roundRect">
            <a:avLst>
              <a:gd name="adj" fmla="val 5000"/>
            </a:avLst>
          </a:prstGeom>
          <a:solidFill>
            <a:srgbClr val="0B3527">
              <a:alpha val="80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012680" y="868680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العلوم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75320" y="868680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37A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الحلقة الأولى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89320" y="1481328"/>
            <a:ext cx="544068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4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موطن الحلزون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89320" y="2487168"/>
            <a:ext cx="5440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0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مهمة إنقاذ محروس الحلزون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9320" y="3127248"/>
            <a:ext cx="544068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مغامرة علمية عُمانية: نلاحظ، ونجمع الأدلة، ونساعد محروسًا على اكتشاف موطنه المناسب.</a:t>
            </a:r>
          </a:p>
        </p:txBody>
      </p:sp>
      <p:sp>
        <p:nvSpPr>
          <p:cNvPr id="9" name="Rounded Rectangle 8">
            <a:hlinkClick action="ppaction://hlinksldjump" r:id="rId3"/>
          </p:cNvPr>
          <p:cNvSpPr/>
          <p:nvPr/>
        </p:nvSpPr>
        <p:spPr>
          <a:xfrm>
            <a:off x="8549640" y="5349240"/>
            <a:ext cx="2743200" cy="603504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9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ابدأ المغامرة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89320" y="5897880"/>
            <a:ext cx="54406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إشراف الأستاذة مريم الهطالي  ·  ٣٥–٤٥ دقيقة</a:t>
            </a:r>
          </a:p>
        </p:txBody>
      </p:sp>
      <p:pic>
        <p:nvPicPr>
          <p:cNvPr id="11" name="Picture 10" descr="mohroos_happ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2331720"/>
            <a:ext cx="4846320" cy="4292454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960120" y="1234440"/>
            <a:ext cx="4160520" cy="1417320"/>
          </a:xfrm>
          <a:prstGeom prst="roundRect">
            <a:avLst>
              <a:gd name="adj" fmla="val 10000"/>
            </a:avLst>
          </a:prstGeom>
          <a:solidFill>
            <a:srgbClr val="FCF8EE"/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1353312"/>
            <a:ext cx="38862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يا أصدقاء عُمان،</a:t>
            </a:r>
          </a:p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أحتاج إلى مساعدتكم لاكتشاف بيتي!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الرسالة السرية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وصلت رسالة إلى فريق المستكشفين الصغار…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4663440" cy="3520440"/>
          </a:xfrm>
          <a:prstGeom prst="roundRect">
            <a:avLst>
              <a:gd name="adj" fmla="val 3000"/>
            </a:avLst>
          </a:prstGeom>
          <a:solidFill>
            <a:srgbClr val="FCF8EE"/>
          </a:solidFill>
          <a:ln w="254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10800000">
            <a:off x="731520" y="1737360"/>
            <a:ext cx="4663440" cy="1600200"/>
          </a:xfrm>
          <a:prstGeom prst="triangle">
            <a:avLst/>
          </a:prstGeom>
          <a:solidFill>
            <a:srgbClr val="C0A377"/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234440" y="3063240"/>
            <a:ext cx="3657600" cy="1828800"/>
          </a:xfrm>
          <a:prstGeom prst="roundRect">
            <a:avLst>
              <a:gd name="adj" fmla="val 2000"/>
            </a:avLst>
          </a:prstGeom>
          <a:solidFill>
            <a:srgbClr val="FFFFFF">
              <a:alpha val="85000"/>
            </a:srgbClr>
          </a:solidFill>
          <a:ln w="12700">
            <a:solidFill>
              <a:srgbClr val="C0A3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71600" y="3154680"/>
            <a:ext cx="3383280" cy="1645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5C3D2B"/>
                </a:solidFill>
                <a:latin typeface="Tajawal"/>
                <a:cs typeface="Tajawal"/>
                <a:ea typeface="Tajawal"/>
              </a:rPr>
              <a:t>خريطة المغامرة</a:t>
            </a:r>
          </a:p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5C3D2B"/>
                </a:solidFill>
                <a:latin typeface="Tajawal"/>
                <a:cs typeface="Tajawal"/>
                <a:ea typeface="Tajawal"/>
              </a:rPr>
              <a:t>خمس محطات</a:t>
            </a:r>
          </a:p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5C3D2B"/>
                </a:solidFill>
                <a:latin typeface="Tajawal"/>
                <a:cs typeface="Tajawal"/>
                <a:ea typeface="Tajawal"/>
              </a:rPr>
              <a:t>وثلاثة أدلة</a:t>
            </a:r>
          </a:p>
        </p:txBody>
      </p:sp>
      <p:sp>
        <p:nvSpPr>
          <p:cNvPr id="9" name="Oval 8"/>
          <p:cNvSpPr/>
          <p:nvPr/>
        </p:nvSpPr>
        <p:spPr>
          <a:xfrm>
            <a:off x="2606040" y="2331720"/>
            <a:ext cx="868680" cy="868680"/>
          </a:xfrm>
          <a:prstGeom prst="ellipse">
            <a:avLst/>
          </a:prstGeom>
          <a:solidFill>
            <a:srgbClr val="9B2335"/>
          </a:solidFill>
          <a:ln w="254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606040" y="2487168"/>
            <a:ext cx="868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6440" y="1783080"/>
            <a:ext cx="580644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اختفى الدليل الذي يساعد محروس على العثور على موطنه المناسب.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هل أنتم مستعدون لجمع الأدلة؟</a:t>
            </a:r>
          </a:p>
        </p:txBody>
      </p:sp>
      <p:sp>
        <p:nvSpPr>
          <p:cNvPr id="12" name="Rounded Rectangle 11">
            <a:hlinkClick action="ppaction://hlinksldjump" r:id="rId3"/>
          </p:cNvPr>
          <p:cNvSpPr/>
          <p:nvPr/>
        </p:nvSpPr>
        <p:spPr>
          <a:xfrm>
            <a:off x="8915400" y="3794760"/>
            <a:ext cx="2743200" cy="64008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افتح الرسالة</a:t>
            </a:r>
          </a:p>
        </p:txBody>
      </p:sp>
      <p:sp>
        <p:nvSpPr>
          <p:cNvPr id="13" name="Rounded Rectangle 12">
            <a:hlinkClick action="ppaction://hlinksldjump" r:id="rId4"/>
          </p:cNvPr>
          <p:cNvSpPr/>
          <p:nvPr/>
        </p:nvSpPr>
        <p:spPr>
          <a:xfrm>
            <a:off x="5989320" y="3794760"/>
            <a:ext cx="2743200" cy="64008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800" b="1" i="0">
                <a:solidFill>
                  <a:srgbClr val="14503A"/>
                </a:solidFill>
                <a:latin typeface="Tajawal"/>
                <a:cs typeface="Tajawal"/>
                <a:ea typeface="Tajawal"/>
              </a:rPr>
              <a:t>اكتشف الخريطة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6440" y="4892040"/>
            <a:ext cx="58064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الأدلة التي سنجمعها: أجزاء الجسم، والغذاء، والموطن.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خريطة المغامرة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خمس محطات… في كل محطة مهمة حقيقية</a:t>
            </a:r>
          </a:p>
        </p:txBody>
      </p:sp>
      <p:cxnSp>
        <p:nvCxnSpPr>
          <p:cNvPr id="5" name="Connector 4"/>
          <p:cNvCxnSpPr/>
          <p:nvPr/>
        </p:nvCxnSpPr>
        <p:spPr>
          <a:xfrm flipH="1" flipV="1">
            <a:off x="8531352" y="3200400"/>
            <a:ext cx="1801368" cy="1280159"/>
          </a:xfrm>
          <a:prstGeom prst="line">
            <a:avLst/>
          </a:prstGeom>
          <a:ln w="38100">
            <a:solidFill>
              <a:srgbClr val="C0A377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6720840" y="3200400"/>
            <a:ext cx="1810512" cy="1280159"/>
          </a:xfrm>
          <a:prstGeom prst="line">
            <a:avLst/>
          </a:prstGeom>
          <a:ln w="38100">
            <a:solidFill>
              <a:srgbClr val="C0A377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4910328" y="3200400"/>
            <a:ext cx="1810512" cy="1280159"/>
          </a:xfrm>
          <a:prstGeom prst="line">
            <a:avLst/>
          </a:prstGeom>
          <a:ln w="38100">
            <a:solidFill>
              <a:srgbClr val="C0A377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3099815" y="3200400"/>
            <a:ext cx="1810513" cy="1280159"/>
          </a:xfrm>
          <a:prstGeom prst="line">
            <a:avLst/>
          </a:prstGeom>
          <a:ln w="38100">
            <a:solidFill>
              <a:srgbClr val="C0A377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hlinkClick action="ppaction://hlinksldjump" r:id="rId3"/>
          </p:cNvPr>
          <p:cNvSpPr/>
          <p:nvPr/>
        </p:nvSpPr>
        <p:spPr>
          <a:xfrm>
            <a:off x="9829800" y="3977639"/>
            <a:ext cx="1005840" cy="1005840"/>
          </a:xfrm>
          <a:prstGeom prst="ellipse">
            <a:avLst/>
          </a:prstGeom>
          <a:solidFill>
            <a:srgbClr val="14503A"/>
          </a:solidFill>
          <a:ln w="317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829800" y="4251959"/>
            <a:ext cx="1005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0" y="5056631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عيادة الحلزون</a:t>
            </a:r>
          </a:p>
        </p:txBody>
      </p:sp>
      <p:sp>
        <p:nvSpPr>
          <p:cNvPr id="12" name="Oval 11">
            <a:hlinkClick action="ppaction://hlinksldjump" r:id="rId4"/>
          </p:cNvPr>
          <p:cNvSpPr/>
          <p:nvPr/>
        </p:nvSpPr>
        <p:spPr>
          <a:xfrm>
            <a:off x="8028431" y="2697480"/>
            <a:ext cx="1005840" cy="1005840"/>
          </a:xfrm>
          <a:prstGeom prst="ellipse">
            <a:avLst/>
          </a:prstGeom>
          <a:solidFill>
            <a:srgbClr val="14503A"/>
          </a:solidFill>
          <a:ln w="317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28431" y="2971800"/>
            <a:ext cx="1005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42631" y="3776472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مطعم محروس</a:t>
            </a:r>
          </a:p>
        </p:txBody>
      </p:sp>
      <p:sp>
        <p:nvSpPr>
          <p:cNvPr id="15" name="Oval 14">
            <a:hlinkClick action="ppaction://hlinksldjump" r:id="rId5"/>
          </p:cNvPr>
          <p:cNvSpPr/>
          <p:nvPr/>
        </p:nvSpPr>
        <p:spPr>
          <a:xfrm>
            <a:off x="6217920" y="3977639"/>
            <a:ext cx="1005840" cy="1005840"/>
          </a:xfrm>
          <a:prstGeom prst="ellipse">
            <a:avLst/>
          </a:prstGeom>
          <a:solidFill>
            <a:srgbClr val="14503A"/>
          </a:solidFill>
          <a:ln w="317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4251959"/>
            <a:ext cx="1005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32120" y="5056631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بيت الحلزون</a:t>
            </a:r>
          </a:p>
        </p:txBody>
      </p:sp>
      <p:sp>
        <p:nvSpPr>
          <p:cNvPr id="18" name="Oval 17">
            <a:hlinkClick action="ppaction://hlinksldjump" r:id="rId6"/>
          </p:cNvPr>
          <p:cNvSpPr/>
          <p:nvPr/>
        </p:nvSpPr>
        <p:spPr>
          <a:xfrm>
            <a:off x="4407408" y="2697480"/>
            <a:ext cx="1005840" cy="1005840"/>
          </a:xfrm>
          <a:prstGeom prst="ellipse">
            <a:avLst/>
          </a:prstGeom>
          <a:solidFill>
            <a:srgbClr val="14503A"/>
          </a:solidFill>
          <a:ln w="317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07408" y="2971800"/>
            <a:ext cx="1005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21608" y="3776472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حماة البيئة</a:t>
            </a:r>
          </a:p>
        </p:txBody>
      </p:sp>
      <p:sp>
        <p:nvSpPr>
          <p:cNvPr id="21" name="Oval 20">
            <a:hlinkClick action="ppaction://hlinksldjump" r:id="rId7"/>
          </p:cNvPr>
          <p:cNvSpPr/>
          <p:nvPr/>
        </p:nvSpPr>
        <p:spPr>
          <a:xfrm>
            <a:off x="2596896" y="3977639"/>
            <a:ext cx="1005840" cy="1005840"/>
          </a:xfrm>
          <a:prstGeom prst="ellipse">
            <a:avLst/>
          </a:prstGeom>
          <a:solidFill>
            <a:srgbClr val="14503A"/>
          </a:solidFill>
          <a:ln w="317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596896" y="4251959"/>
            <a:ext cx="1005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11095" y="5056631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مختبر الذكاء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829800" y="3246120"/>
            <a:ext cx="1005840" cy="34747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1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ابدأ هنا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989320"/>
            <a:ext cx="6583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C3D2B"/>
                </a:solidFill>
                <a:latin typeface="Tajawal"/>
                <a:cs typeface="Tajawal"/>
                <a:ea typeface="Tajawal"/>
              </a:rPr>
              <a:t>اضغط على رقم المحطة للانتقال إلى مهمتها.</a:t>
            </a:r>
          </a:p>
        </p:txBody>
      </p:sp>
      <p:sp>
        <p:nvSpPr>
          <p:cNvPr id="26" name="Rounded Rectangle 25">
            <a:hlinkClick action="ppaction://hlinksldjump" r:id="rId8"/>
          </p:cNvPr>
          <p:cNvSpPr/>
          <p:nvPr/>
        </p:nvSpPr>
        <p:spPr>
          <a:xfrm>
            <a:off x="9006840" y="5870448"/>
            <a:ext cx="2560320" cy="54864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ابدأ بالأهداف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أهداف المغامرة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ماذا سأتعلم اليوم؟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77095" y="1600200"/>
            <a:ext cx="2103120" cy="379476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454335" y="1810512"/>
            <a:ext cx="548640" cy="54864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54335" y="1911095"/>
            <a:ext cx="548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41687" y="2606040"/>
            <a:ext cx="1773936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أتعرّف إلى أجزاء جسم الحلزون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180015" y="5029200"/>
            <a:ext cx="1097280" cy="91440"/>
          </a:xfrm>
          <a:prstGeom prst="roundRect">
            <a:avLst>
              <a:gd name="adj" fmla="val 50000"/>
            </a:avLst>
          </a:prstGeom>
          <a:solidFill>
            <a:srgbClr val="37A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72807" y="1600200"/>
            <a:ext cx="2103120" cy="379476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150047" y="1810512"/>
            <a:ext cx="548640" cy="54864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0047" y="1911095"/>
            <a:ext cx="548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7399" y="2606040"/>
            <a:ext cx="1773936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أكتشف موطنه المناسب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75727" y="5029200"/>
            <a:ext cx="1097280" cy="91440"/>
          </a:xfrm>
          <a:prstGeom prst="roundRect">
            <a:avLst>
              <a:gd name="adj" fmla="val 50000"/>
            </a:avLst>
          </a:prstGeom>
          <a:solidFill>
            <a:srgbClr val="37A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068519" y="1600200"/>
            <a:ext cx="2103120" cy="379476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845759" y="1810512"/>
            <a:ext cx="548640" cy="54864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845759" y="1911095"/>
            <a:ext cx="548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3111" y="2606040"/>
            <a:ext cx="1773936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أتعرف إلى غذائه واحتياجاته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571439" y="5029200"/>
            <a:ext cx="1097280" cy="91440"/>
          </a:xfrm>
          <a:prstGeom prst="roundRect">
            <a:avLst>
              <a:gd name="adj" fmla="val 50000"/>
            </a:avLst>
          </a:prstGeom>
          <a:solidFill>
            <a:srgbClr val="37A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764231" y="1600200"/>
            <a:ext cx="2103120" cy="379476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541471" y="1810512"/>
            <a:ext cx="548640" cy="54864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41471" y="1911095"/>
            <a:ext cx="548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28823" y="2606040"/>
            <a:ext cx="1773936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أفسّر أهمية الرطوبة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267151" y="5029200"/>
            <a:ext cx="1097280" cy="91440"/>
          </a:xfrm>
          <a:prstGeom prst="roundRect">
            <a:avLst>
              <a:gd name="adj" fmla="val 50000"/>
            </a:avLst>
          </a:prstGeom>
          <a:solidFill>
            <a:srgbClr val="37A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459943" y="1600200"/>
            <a:ext cx="2103120" cy="379476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237183" y="1810512"/>
            <a:ext cx="548640" cy="54864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237183" y="1911095"/>
            <a:ext cx="548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4535" y="2606040"/>
            <a:ext cx="1773936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أحمي مواطن الكائنات الحية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62863" y="5029200"/>
            <a:ext cx="1097280" cy="91440"/>
          </a:xfrm>
          <a:prstGeom prst="roundRect">
            <a:avLst>
              <a:gd name="adj" fmla="val 50000"/>
            </a:avLst>
          </a:prstGeom>
          <a:solidFill>
            <a:srgbClr val="37A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" y="5806440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خمسة أهداف… وخمس محطات… وحقيبة أدلة واحدة.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تعرّف إلى محروس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حلزون بري… من اللافقاريات</a:t>
            </a:r>
          </a:p>
        </p:txBody>
      </p:sp>
      <p:pic>
        <p:nvPicPr>
          <p:cNvPr id="5" name="Picture 4" descr="mohroos_hap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965960"/>
            <a:ext cx="4663440" cy="4130475"/>
          </a:xfrm>
          <a:prstGeom prst="rect">
            <a:avLst/>
          </a:prstGeom>
        </p:spPr>
      </p:pic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6629400" y="1783080"/>
            <a:ext cx="4617720" cy="658368"/>
          </a:xfrm>
          <a:prstGeom prst="roundRect">
            <a:avLst>
              <a:gd name="adj" fmla="val 500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12280" y="1929384"/>
            <a:ext cx="3703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الصدفة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1929384"/>
            <a:ext cx="320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C9A227"/>
                </a:solidFill>
                <a:latin typeface="Tajawal"/>
                <a:cs typeface="Tajawal"/>
                <a:ea typeface="Tajawal"/>
              </a:rPr>
              <a:t>‹</a:t>
            </a:r>
          </a:p>
        </p:txBody>
      </p:sp>
      <p:sp>
        <p:nvSpPr>
          <p:cNvPr id="9" name="Rounded Rectangle 8">
            <a:hlinkClick action="ppaction://hlinksldjump" r:id="rId5"/>
          </p:cNvPr>
          <p:cNvSpPr/>
          <p:nvPr/>
        </p:nvSpPr>
        <p:spPr>
          <a:xfrm>
            <a:off x="6629400" y="2587752"/>
            <a:ext cx="4617720" cy="658368"/>
          </a:xfrm>
          <a:prstGeom prst="roundRect">
            <a:avLst>
              <a:gd name="adj" fmla="val 500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12280" y="2734056"/>
            <a:ext cx="3703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الرأس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080" y="2734056"/>
            <a:ext cx="320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C9A227"/>
                </a:solidFill>
                <a:latin typeface="Tajawal"/>
                <a:cs typeface="Tajawal"/>
                <a:ea typeface="Tajawal"/>
              </a:rPr>
              <a:t>‹</a:t>
            </a:r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6629400" y="3392424"/>
            <a:ext cx="4617720" cy="658368"/>
          </a:xfrm>
          <a:prstGeom prst="roundRect">
            <a:avLst>
              <a:gd name="adj" fmla="val 500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12280" y="3538728"/>
            <a:ext cx="3703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اللوامس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3538728"/>
            <a:ext cx="320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C9A227"/>
                </a:solidFill>
                <a:latin typeface="Tajawal"/>
                <a:cs typeface="Tajawal"/>
                <a:ea typeface="Tajawal"/>
              </a:rPr>
              <a:t>‹</a:t>
            </a:r>
          </a:p>
        </p:txBody>
      </p:sp>
      <p:sp>
        <p:nvSpPr>
          <p:cNvPr id="15" name="Rounded Rectangle 14">
            <a:hlinkClick action="ppaction://hlinksldjump" r:id="rId7"/>
          </p:cNvPr>
          <p:cNvSpPr/>
          <p:nvPr/>
        </p:nvSpPr>
        <p:spPr>
          <a:xfrm>
            <a:off x="6629400" y="4197096"/>
            <a:ext cx="4617720" cy="658368"/>
          </a:xfrm>
          <a:prstGeom prst="roundRect">
            <a:avLst>
              <a:gd name="adj" fmla="val 500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12280" y="4343400"/>
            <a:ext cx="3703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القدم العضلية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27080" y="4343400"/>
            <a:ext cx="320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C9A227"/>
                </a:solidFill>
                <a:latin typeface="Tajawal"/>
                <a:cs typeface="Tajawal"/>
                <a:ea typeface="Tajawal"/>
              </a:rPr>
              <a:t>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5166360"/>
            <a:ext cx="4617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اضغط على اسم أي جزء لتظهر وظيفته.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الصدفة متصلة بجسم الحلزون ولا ينفصل عنها.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35508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C3D2B"/>
                </a:solidFill>
                <a:latin typeface="Tajawal"/>
                <a:cs typeface="Tajawal"/>
                <a:ea typeface="Tajawal"/>
              </a:rPr>
              <a:t>ملاحظة: الحلزون من الحيوانات اللافقارية.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الصدفة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تحمي الصدفة جسم الحلزون وأعضاءه الداخلية، وتنمو معه كلما كبر.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60520" y="1874519"/>
            <a:ext cx="7452360" cy="2697480"/>
          </a:xfrm>
          <a:prstGeom prst="roundRect">
            <a:avLst>
              <a:gd name="adj" fmla="val 5000"/>
            </a:avLst>
          </a:prstGeom>
          <a:solidFill>
            <a:srgbClr val="14503A">
              <a:alpha val="8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434840" y="2057400"/>
            <a:ext cx="6903720" cy="2331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الصدفة جزء من جسم الحلزون، ملتصقة به ولا ينفصل عنها كأنها صندوق.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توفّر له الحماية وتقلل فقد الماء.</a:t>
            </a:r>
          </a:p>
        </p:txBody>
      </p:sp>
      <p:pic>
        <p:nvPicPr>
          <p:cNvPr id="7" name="Picture 6" descr="mohroos_poi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148840"/>
            <a:ext cx="3291840" cy="2915629"/>
          </a:xfrm>
          <a:prstGeom prst="rect">
            <a:avLst/>
          </a:prstGeom>
        </p:spPr>
      </p:pic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4160520" y="5715000"/>
            <a:ext cx="3291840" cy="56692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14503A"/>
                </a:solidFill>
                <a:latin typeface="Tajawal"/>
                <a:cs typeface="Tajawal"/>
                <a:ea typeface="Tajawal"/>
              </a:rPr>
              <a:t>ارجع إلى محروس</a:t>
            </a:r>
          </a:p>
        </p:txBody>
      </p:sp>
      <p:sp>
        <p:nvSpPr>
          <p:cNvPr id="9" name="Rounded Rectangle 8">
            <a:hlinkClick action="ppaction://hlinksldjump" r:id="rId5"/>
          </p:cNvPr>
          <p:cNvSpPr/>
          <p:nvPr/>
        </p:nvSpPr>
        <p:spPr>
          <a:xfrm>
            <a:off x="7635240" y="5715000"/>
            <a:ext cx="356616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التالي: الرأس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الرأس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في الرأس يوجد الفم واللوامس، ومنه يبدأ الإحساس بالغذاء والبيئة.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60520" y="1874519"/>
            <a:ext cx="7452360" cy="2697480"/>
          </a:xfrm>
          <a:prstGeom prst="roundRect">
            <a:avLst>
              <a:gd name="adj" fmla="val 5000"/>
            </a:avLst>
          </a:prstGeom>
          <a:solidFill>
            <a:srgbClr val="14503A">
              <a:alpha val="8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434840" y="2057400"/>
            <a:ext cx="6903720" cy="2331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الرأس هو الجزء الأمامي من جسم الحلزون.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فيه الفم، وعليه توجد اللوامس التي تساعد على الإحساس.</a:t>
            </a:r>
          </a:p>
        </p:txBody>
      </p:sp>
      <p:pic>
        <p:nvPicPr>
          <p:cNvPr id="7" name="Picture 6" descr="mohroos_poi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148840"/>
            <a:ext cx="3291840" cy="2915629"/>
          </a:xfrm>
          <a:prstGeom prst="rect">
            <a:avLst/>
          </a:prstGeom>
        </p:spPr>
      </p:pic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4160520" y="5715000"/>
            <a:ext cx="3291840" cy="56692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14503A"/>
                </a:solidFill>
                <a:latin typeface="Tajawal"/>
                <a:cs typeface="Tajawal"/>
                <a:ea typeface="Tajawal"/>
              </a:rPr>
              <a:t>ارجع إلى محروس</a:t>
            </a:r>
          </a:p>
        </p:txBody>
      </p:sp>
      <p:sp>
        <p:nvSpPr>
          <p:cNvPr id="9" name="Rounded Rectangle 8">
            <a:hlinkClick action="ppaction://hlinksldjump" r:id="rId5"/>
          </p:cNvPr>
          <p:cNvSpPr/>
          <p:nvPr/>
        </p:nvSpPr>
        <p:spPr>
          <a:xfrm>
            <a:off x="7635240" y="5715000"/>
            <a:ext cx="356616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التالي: اللوامس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اللوامس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لوامسان طويلان في أعلاهما العينان، ولوامسان أقصر للشم والتذوّق.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60520" y="1874519"/>
            <a:ext cx="7452360" cy="2697480"/>
          </a:xfrm>
          <a:prstGeom prst="roundRect">
            <a:avLst>
              <a:gd name="adj" fmla="val 5000"/>
            </a:avLst>
          </a:prstGeom>
          <a:solidFill>
            <a:srgbClr val="14503A">
              <a:alpha val="8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434840" y="2057400"/>
            <a:ext cx="6903720" cy="2331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تساعد اللوامس الحلزون على الإحساس بالبيئة المحيطة.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الزوجان الطويلان يحملان العينين، والقصيران يساعدان على الشم والتذوّق.</a:t>
            </a:r>
          </a:p>
        </p:txBody>
      </p:sp>
      <p:pic>
        <p:nvPicPr>
          <p:cNvPr id="7" name="Picture 6" descr="mohroos_poi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148840"/>
            <a:ext cx="3291840" cy="2915629"/>
          </a:xfrm>
          <a:prstGeom prst="rect">
            <a:avLst/>
          </a:prstGeom>
        </p:spPr>
      </p:pic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4160520" y="5715000"/>
            <a:ext cx="3291840" cy="56692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14503A"/>
                </a:solidFill>
                <a:latin typeface="Tajawal"/>
                <a:cs typeface="Tajawal"/>
                <a:ea typeface="Tajawal"/>
              </a:rPr>
              <a:t>ارجع إلى محروس</a:t>
            </a:r>
          </a:p>
        </p:txBody>
      </p:sp>
      <p:sp>
        <p:nvSpPr>
          <p:cNvPr id="9" name="Rounded Rectangle 8">
            <a:hlinkClick action="ppaction://hlinksldjump" r:id="rId5"/>
          </p:cNvPr>
          <p:cNvSpPr/>
          <p:nvPr/>
        </p:nvSpPr>
        <p:spPr>
          <a:xfrm>
            <a:off x="7635240" y="5715000"/>
            <a:ext cx="356616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التالي: القدم العضلية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القدم العضلية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قدم عضلية عريضة تحت الجسم، تنقبض عضلاتها فينزلق الحلزون على الأسطح الرطبة.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60520" y="1874519"/>
            <a:ext cx="7452360" cy="2697480"/>
          </a:xfrm>
          <a:prstGeom prst="roundRect">
            <a:avLst>
              <a:gd name="adj" fmla="val 5000"/>
            </a:avLst>
          </a:prstGeom>
          <a:solidFill>
            <a:srgbClr val="14503A">
              <a:alpha val="8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434840" y="2057400"/>
            <a:ext cx="6903720" cy="2331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القدم العضلية هي وسيلة الحركة.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تموّج عضلاتها جسمها إلى الأمام، ويترك أثرًا رطبًا على السطح.</a:t>
            </a:r>
          </a:p>
        </p:txBody>
      </p:sp>
      <p:pic>
        <p:nvPicPr>
          <p:cNvPr id="7" name="Picture 6" descr="mohroos_poi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148840"/>
            <a:ext cx="3291840" cy="2915629"/>
          </a:xfrm>
          <a:prstGeom prst="rect">
            <a:avLst/>
          </a:prstGeom>
        </p:spPr>
      </p:pic>
      <p:sp>
        <p:nvSpPr>
          <p:cNvPr id="8" name="Rounded Rectangle 7">
            <a:hlinkClick action="ppaction://hlinksldjump" r:id="rId4"/>
          </p:cNvPr>
          <p:cNvSpPr/>
          <p:nvPr/>
        </p:nvSpPr>
        <p:spPr>
          <a:xfrm>
            <a:off x="4160520" y="5715000"/>
            <a:ext cx="3291840" cy="56692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14503A"/>
                </a:solidFill>
                <a:latin typeface="Tajawal"/>
                <a:cs typeface="Tajawal"/>
                <a:ea typeface="Tajawal"/>
              </a:rPr>
              <a:t>ارجع إلى محروس</a:t>
            </a:r>
          </a:p>
        </p:txBody>
      </p:sp>
      <p:sp>
        <p:nvSpPr>
          <p:cNvPr id="9" name="Rounded Rectangle 8">
            <a:hlinkClick action="ppaction://hlinksldjump" r:id="rId5"/>
          </p:cNvPr>
          <p:cNvSpPr/>
          <p:nvPr/>
        </p:nvSpPr>
        <p:spPr>
          <a:xfrm>
            <a:off x="7635240" y="5715000"/>
            <a:ext cx="356616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التالي: اختر بيت محروس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اختر بيت محروس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أين يُرجح أن يجد محروس موطنًا مناسبًا؟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5897880"/>
            <a:ext cx="2029968" cy="402336"/>
          </a:xfrm>
          <a:prstGeom prst="roundRect">
            <a:avLst>
              <a:gd name="adj" fmla="val 50000"/>
            </a:avLst>
          </a:prstGeom>
          <a:solidFill>
            <a:srgbClr val="0B3527">
              <a:alpha val="78000"/>
            </a:srgbClr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768096" y="6007608"/>
            <a:ext cx="173736" cy="173736"/>
          </a:xfrm>
          <a:prstGeom prst="star5">
            <a:avLst/>
          </a:prstGeom>
          <a:solidFill>
            <a:srgbClr val="C9A227"/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060704" y="6007608"/>
            <a:ext cx="173736" cy="173736"/>
          </a:xfrm>
          <a:prstGeom prst="star5">
            <a:avLst/>
          </a:prstGeom>
          <a:solidFill>
            <a:srgbClr val="C9A227"/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1353312" y="6007608"/>
            <a:ext cx="173736" cy="173736"/>
          </a:xfrm>
          <a:prstGeom prst="star5">
            <a:avLst/>
          </a:prstGeom>
          <a:solidFill>
            <a:srgbClr val="C9A227"/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645919" y="6007608"/>
            <a:ext cx="173736" cy="173736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38528" y="6007608"/>
            <a:ext cx="173736" cy="173736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habitat_wet.png">
            <a:hlinkClick action="ppaction://hlinksldjump"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6895" y="1965960"/>
            <a:ext cx="3429000" cy="2362200"/>
          </a:xfrm>
          <a:prstGeom prst="rect">
            <a:avLst/>
          </a:prstGeom>
        </p:spPr>
      </p:pic>
      <p:sp>
        <p:nvSpPr>
          <p:cNvPr id="12" name="Rounded Rectangle 11">
            <a:hlinkClick action="ppaction://hlinksldjump" r:id="rId4"/>
          </p:cNvPr>
          <p:cNvSpPr/>
          <p:nvPr/>
        </p:nvSpPr>
        <p:spPr>
          <a:xfrm>
            <a:off x="8076895" y="4617720"/>
            <a:ext cx="342900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اختر هذا المكان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231575" y="2084831"/>
            <a:ext cx="274320" cy="3840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6895" y="5285232"/>
            <a:ext cx="3429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مكان رطب ومظلل</a:t>
            </a:r>
          </a:p>
        </p:txBody>
      </p:sp>
      <p:pic>
        <p:nvPicPr>
          <p:cNvPr id="15" name="Picture 14" descr="habitat_dry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5287" y="1965960"/>
            <a:ext cx="3429000" cy="2362200"/>
          </a:xfrm>
          <a:prstGeom prst="rect">
            <a:avLst/>
          </a:prstGeom>
        </p:spPr>
      </p:pic>
      <p:sp>
        <p:nvSpPr>
          <p:cNvPr id="16" name="Rounded Rectangle 15">
            <a:hlinkClick action="ppaction://hlinksldjump" r:id="rId6"/>
          </p:cNvPr>
          <p:cNvSpPr/>
          <p:nvPr/>
        </p:nvSpPr>
        <p:spPr>
          <a:xfrm>
            <a:off x="4355287" y="4617720"/>
            <a:ext cx="342900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اختر هذا المكان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509967" y="2084831"/>
            <a:ext cx="274320" cy="3840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55287" y="5285232"/>
            <a:ext cx="3429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مكان صحراوي جاف</a:t>
            </a:r>
          </a:p>
        </p:txBody>
      </p:sp>
      <p:pic>
        <p:nvPicPr>
          <p:cNvPr id="19" name="Picture 18" descr="habitat_exposed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79" y="1965960"/>
            <a:ext cx="3429000" cy="2362200"/>
          </a:xfrm>
          <a:prstGeom prst="rect">
            <a:avLst/>
          </a:prstGeom>
        </p:spPr>
      </p:pic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633679" y="4617720"/>
            <a:ext cx="342900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اختر هذا المكان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788359" y="2084831"/>
            <a:ext cx="274320" cy="3840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3679" y="5285232"/>
            <a:ext cx="3429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مكان مكشوف وحار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88920" y="5961888"/>
            <a:ext cx="8732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تذكّر: لكل اختيار نتيجة… جرّب واكتشف بنفسك.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fort_fest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66928" y="566928"/>
            <a:ext cx="11064240" cy="5715000"/>
          </a:xfrm>
          <a:prstGeom prst="roundRect">
            <a:avLst>
              <a:gd name="adj" fmla="val 4000"/>
            </a:avLst>
          </a:prstGeom>
          <a:solidFill>
            <a:srgbClr val="0B3527">
              <a:alpha val="76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646920" y="868680"/>
            <a:ext cx="1691640" cy="4114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دليل جديد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أحسنت! وجدنا الموطن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92040" y="2240280"/>
            <a:ext cx="640080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الموطن الأنسب لمحروس هو المكان الرطب والمظلل: تربة رطبة، ونباتات تحجب الشمس، وظل يحمي جسمه من الجفاف.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92040" y="4434840"/>
            <a:ext cx="6400800" cy="868680"/>
          </a:xfrm>
          <a:prstGeom prst="roundRect">
            <a:avLst>
              <a:gd name="adj" fmla="val 8000"/>
            </a:avLst>
          </a:prstGeom>
          <a:solidFill>
            <a:srgbClr val="14503A">
              <a:alpha val="90000"/>
            </a:srgbClr>
          </a:solidFill>
          <a:ln w="12700">
            <a:solidFill>
              <a:srgbClr val="37A0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74920" y="4553712"/>
            <a:ext cx="6035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الدليل الأول: الرطوبة والظل يحتاجهما الحلزون البري.</a:t>
            </a:r>
          </a:p>
        </p:txBody>
      </p:sp>
      <p:sp>
        <p:nvSpPr>
          <p:cNvPr id="9" name="Rounded Rectangle 8">
            <a:hlinkClick action="ppaction://hlinksldjump" r:id="rId3"/>
          </p:cNvPr>
          <p:cNvSpPr/>
          <p:nvPr/>
        </p:nvSpPr>
        <p:spPr>
          <a:xfrm>
            <a:off x="8458200" y="5532120"/>
            <a:ext cx="283464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6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التالي: سر الرطوبة</a:t>
            </a:r>
          </a:p>
        </p:txBody>
      </p:sp>
      <p:pic>
        <p:nvPicPr>
          <p:cNvPr id="10" name="Picture 9" descr="mohroos_celebra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011680"/>
            <a:ext cx="3977639" cy="35230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326880" y="1234440"/>
            <a:ext cx="2011680" cy="4572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6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تلميح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42416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فكر في المكان الذي يساعد جسم الحلزون على الاحتفاظ بالرطوبة.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أي بيئة تجعل جسمه يجف أسرع؟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4206240"/>
            <a:ext cx="10332720" cy="960120"/>
          </a:xfrm>
          <a:prstGeom prst="roundRect">
            <a:avLst>
              <a:gd name="adj" fmla="val 8000"/>
            </a:avLst>
          </a:prstGeom>
          <a:solidFill>
            <a:srgbClr val="14503A">
              <a:alpha val="85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4343400"/>
            <a:ext cx="98755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تلميح إضافي: التربة الرطبة والنباتات الظليلة تحمي الحلزون من حرارة الشمس المباشرة.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8138160" y="5532120"/>
            <a:ext cx="310896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7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أعد المحاولة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سر الرطوبة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لماذا يفضل كثير من الحلزونات البرية الأماكن الرطبة؟</a:t>
            </a:r>
          </a:p>
        </p:txBody>
      </p:sp>
      <p:pic>
        <p:nvPicPr>
          <p:cNvPr id="5" name="Picture 4" descr="habitat_w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828800"/>
            <a:ext cx="4526280" cy="3118104"/>
          </a:xfrm>
          <a:prstGeom prst="rect">
            <a:avLst/>
          </a:prstGeom>
        </p:spPr>
      </p:pic>
      <p:pic>
        <p:nvPicPr>
          <p:cNvPr id="6" name="Picture 5" descr="habitat_d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40" y="1828800"/>
            <a:ext cx="4526280" cy="311810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921240" y="4343400"/>
            <a:ext cx="1508760" cy="365760"/>
          </a:xfrm>
          <a:prstGeom prst="roundRect">
            <a:avLst>
              <a:gd name="adj" fmla="val 50000"/>
            </a:avLst>
          </a:prstGeom>
          <a:solidFill>
            <a:srgbClr val="37A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1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رطب ومظلل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6360" y="4343400"/>
            <a:ext cx="1508760" cy="365760"/>
          </a:xfrm>
          <a:prstGeom prst="roundRect">
            <a:avLst>
              <a:gd name="adj" fmla="val 50000"/>
            </a:avLst>
          </a:prstGeom>
          <a:solidFill>
            <a:srgbClr val="9B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1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جاف وحار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983480"/>
            <a:ext cx="106070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قارن بين الحلزون في البيئتين: أين يبدو أكثر نشاطًا؟ ولماذا؟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8503920" y="5870448"/>
            <a:ext cx="301752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7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اكتشف الدليل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الدليل الثاني: الماء يعني الحياة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691640"/>
            <a:ext cx="10652760" cy="1965960"/>
          </a:xfrm>
          <a:prstGeom prst="roundRect">
            <a:avLst>
              <a:gd name="adj" fmla="val 50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1847088"/>
            <a:ext cx="10058400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لأن جسم الحلزون يفقد الماء، وقد يتعرض للجفاف؛ لذلك تساعده الأماكن الرطبة والمظللة على تقليل فقد الماء.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76895" y="3977639"/>
            <a:ext cx="3337560" cy="137160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59775" y="4114800"/>
            <a:ext cx="2971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يفقد الماء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9775" y="4553712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عبر جسمه الرخو وسطحه الرطب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8167" y="3977639"/>
            <a:ext cx="3337560" cy="137160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1047" y="4114800"/>
            <a:ext cx="2971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يجف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1047" y="4553712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إذا طال بقاؤه في الحرارة والشمس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99439" y="3977639"/>
            <a:ext cx="3337560" cy="137160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2319" y="4114800"/>
            <a:ext cx="2971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يبحث عن الظل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2319" y="4553712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تحت النباتات والتربة الرطبة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8732520" y="5715000"/>
            <a:ext cx="2743200" cy="54864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التالي: مطعم محروس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garden_r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411480"/>
            <a:ext cx="11155680" cy="1783080"/>
          </a:xfrm>
          <a:prstGeom prst="roundRect">
            <a:avLst>
              <a:gd name="adj" fmla="val 5000"/>
            </a:avLst>
          </a:prstGeom>
          <a:solidFill>
            <a:srgbClr val="0B3527">
              <a:alpha val="88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مطعم محروس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61872"/>
            <a:ext cx="106070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أي الخيارات قد يكون غذاءً مناسبًا لبعض الحلزونات البرية؟ اضغط على الصورة.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960120" y="2423160"/>
            <a:ext cx="1874519" cy="2788920"/>
          </a:xfrm>
          <a:prstGeom prst="roundRect">
            <a:avLst>
              <a:gd name="adj" fmla="val 7000"/>
            </a:avLst>
          </a:prstGeom>
          <a:solidFill>
            <a:srgbClr val="FCF8EE">
              <a:alpha val="96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7" name="Picture 6" descr="food_le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560320"/>
            <a:ext cx="1508760" cy="1508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1560" y="4224528"/>
            <a:ext cx="16916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أوراق نباتات</a:t>
            </a:r>
          </a:p>
        </p:txBody>
      </p:sp>
      <p:sp>
        <p:nvSpPr>
          <p:cNvPr id="9" name="Rounded Rectangle 8">
            <a:hlinkClick action="ppaction://hlinksldjump" r:id="rId3"/>
          </p:cNvPr>
          <p:cNvSpPr/>
          <p:nvPr/>
        </p:nvSpPr>
        <p:spPr>
          <a:xfrm>
            <a:off x="3063239" y="2423160"/>
            <a:ext cx="1874519" cy="2788920"/>
          </a:xfrm>
          <a:prstGeom prst="roundRect">
            <a:avLst>
              <a:gd name="adj" fmla="val 7000"/>
            </a:avLst>
          </a:prstGeom>
          <a:solidFill>
            <a:srgbClr val="FCF8EE">
              <a:alpha val="96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0" name="Picture 9" descr="food_ste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120" y="2560320"/>
            <a:ext cx="1508760" cy="15087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54679" y="4224528"/>
            <a:ext cx="16916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أجزاء نباتية طرية</a:t>
            </a:r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5166359" y="2423160"/>
            <a:ext cx="1874519" cy="2788920"/>
          </a:xfrm>
          <a:prstGeom prst="roundRect">
            <a:avLst>
              <a:gd name="adj" fmla="val 7000"/>
            </a:avLst>
          </a:prstGeom>
          <a:solidFill>
            <a:srgbClr val="FCF8EE">
              <a:alpha val="96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3" name="Picture 12" descr="food_cand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9240" y="2560320"/>
            <a:ext cx="1508760" cy="15087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57799" y="4224528"/>
            <a:ext cx="16916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قطعة حلوى</a:t>
            </a:r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7269479" y="2423160"/>
            <a:ext cx="1874519" cy="2788920"/>
          </a:xfrm>
          <a:prstGeom prst="roundRect">
            <a:avLst>
              <a:gd name="adj" fmla="val 7000"/>
            </a:avLst>
          </a:prstGeom>
          <a:solidFill>
            <a:srgbClr val="FCF8EE">
              <a:alpha val="96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6" name="Picture 15" descr="food_pebbl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2359" y="2560320"/>
            <a:ext cx="1508760" cy="15087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60919" y="4224528"/>
            <a:ext cx="16916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حصى</a:t>
            </a:r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9372600" y="2423160"/>
            <a:ext cx="1874519" cy="2788920"/>
          </a:xfrm>
          <a:prstGeom prst="roundRect">
            <a:avLst>
              <a:gd name="adj" fmla="val 7000"/>
            </a:avLst>
          </a:prstGeom>
          <a:solidFill>
            <a:srgbClr val="FCF8EE">
              <a:alpha val="96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9" name="Picture 18" descr="food_plasti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5480" y="2560320"/>
            <a:ext cx="1508760" cy="15087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464040" y="4224528"/>
            <a:ext cx="16916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قطعة بلاستيك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8368" y="5897880"/>
            <a:ext cx="2029968" cy="402336"/>
          </a:xfrm>
          <a:prstGeom prst="roundRect">
            <a:avLst>
              <a:gd name="adj" fmla="val 50000"/>
            </a:avLst>
          </a:prstGeom>
          <a:solidFill>
            <a:srgbClr val="0B3527">
              <a:alpha val="78000"/>
            </a:srgbClr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768096" y="6007608"/>
            <a:ext cx="173736" cy="173736"/>
          </a:xfrm>
          <a:prstGeom prst="star5">
            <a:avLst/>
          </a:prstGeom>
          <a:solidFill>
            <a:srgbClr val="C9A227"/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1060704" y="6007608"/>
            <a:ext cx="173736" cy="173736"/>
          </a:xfrm>
          <a:prstGeom prst="star5">
            <a:avLst/>
          </a:prstGeom>
          <a:solidFill>
            <a:srgbClr val="C9A227"/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1353312" y="6007608"/>
            <a:ext cx="173736" cy="173736"/>
          </a:xfrm>
          <a:prstGeom prst="star5">
            <a:avLst/>
          </a:prstGeom>
          <a:solidFill>
            <a:srgbClr val="C9A227"/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645919" y="6007608"/>
            <a:ext cx="173736" cy="173736"/>
          </a:xfrm>
          <a:prstGeom prst="star5">
            <a:avLst/>
          </a:prstGeom>
          <a:solidFill>
            <a:srgbClr val="C9A227"/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>
            <a:off x="1938528" y="6007608"/>
            <a:ext cx="173736" cy="173736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garden_r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48640" y="548640"/>
            <a:ext cx="7315200" cy="5715000"/>
          </a:xfrm>
          <a:prstGeom prst="roundRect">
            <a:avLst>
              <a:gd name="adj" fmla="val 4000"/>
            </a:avLst>
          </a:prstGeom>
          <a:solidFill>
            <a:srgbClr val="0B3527">
              <a:alpha val="88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914400"/>
            <a:ext cx="66751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اختيار موفق!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828800"/>
            <a:ext cx="667512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أوراق النباتات والأجزاء النباتية الطرية غذاء مناسب لكثير من الحلزونات البرية.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لكن الغذاء يختلف باختلاف النوع، وليست كل الحلزونات تتغذى بالطريقة نفسها.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4160520"/>
            <a:ext cx="6675120" cy="868680"/>
          </a:xfrm>
          <a:prstGeom prst="roundRect">
            <a:avLst>
              <a:gd name="adj" fmla="val 8000"/>
            </a:avLst>
          </a:prstGeom>
          <a:solidFill>
            <a:srgbClr val="9B2335">
              <a:alpha val="85000"/>
            </a:srgbClr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4279392"/>
            <a:ext cx="63093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لا نطعم الكائنات البرية عشوائيًا، ولا نترك طعامًا بشريًا في الطبيعة.</a:t>
            </a:r>
          </a:p>
        </p:txBody>
      </p:sp>
      <p:sp>
        <p:nvSpPr>
          <p:cNvPr id="8" name="Rounded Rectangle 7">
            <a:hlinkClick action="ppaction://hlinksldjump" r:id="rId3"/>
          </p:cNvPr>
          <p:cNvSpPr/>
          <p:nvPr/>
        </p:nvSpPr>
        <p:spPr>
          <a:xfrm>
            <a:off x="4160520" y="5486400"/>
            <a:ext cx="338328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التالي: المحطات الخمس</a:t>
            </a:r>
          </a:p>
        </p:txBody>
      </p:sp>
      <p:pic>
        <p:nvPicPr>
          <p:cNvPr id="9" name="Picture 8" descr="mohroos_prou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440" y="2148840"/>
            <a:ext cx="3657600" cy="32395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281160" y="1051560"/>
            <a:ext cx="2057400" cy="457200"/>
          </a:xfrm>
          <a:prstGeom prst="roundRect">
            <a:avLst>
              <a:gd name="adj" fmla="val 50000"/>
            </a:avLst>
          </a:prstGeom>
          <a:solidFill>
            <a:srgbClr val="9B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6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لنفكر معًا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هذا الخيار ليس غذاءً مناسبًا لمحروس.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3063240"/>
            <a:ext cx="10515600" cy="1508760"/>
          </a:xfrm>
          <a:prstGeom prst="roundRect">
            <a:avLst>
              <a:gd name="adj" fmla="val 6000"/>
            </a:avLst>
          </a:prstGeom>
          <a:solidFill>
            <a:srgbClr val="14503A">
              <a:alpha val="85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3218688"/>
            <a:ext cx="1005840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الحلوى والملح والمواد المصنّعة ليست غذاءً طبيعيًا للحلزون، والحصى والبلاستيك لا يُهضمان وقد يضرّانه.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75488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تلميح: ابحث عن شيء ينمو في الحديقة… أخضر، وطري، ونباتي.</a:t>
            </a:r>
          </a:p>
        </p:txBody>
      </p:sp>
      <p:sp>
        <p:nvSpPr>
          <p:cNvPr id="8" name="Rounded Rectangle 7">
            <a:hlinkClick action="ppaction://hlinksldjump" r:id="rId3"/>
          </p:cNvPr>
          <p:cNvSpPr/>
          <p:nvPr/>
        </p:nvSpPr>
        <p:spPr>
          <a:xfrm>
            <a:off x="8138160" y="5532120"/>
            <a:ext cx="310896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7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أعد الاختيار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المحطات العُمانية الخمس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لكل محطة مهمة ومعيار فوز واضح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67367" y="1508760"/>
            <a:ext cx="2121408" cy="416052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53751" y="1691640"/>
            <a:ext cx="548640" cy="548640"/>
          </a:xfrm>
          <a:prstGeom prst="ellipse">
            <a:avLst/>
          </a:prstGeom>
          <a:solidFill>
            <a:srgbClr val="14503A"/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353751" y="1792224"/>
            <a:ext cx="548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77095" y="2377440"/>
            <a:ext cx="190195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عيادة الحلزون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5383" y="3017520"/>
            <a:ext cx="1865376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ركّب أسماء أجزاء الجسم الأربعة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9768535" y="4846320"/>
            <a:ext cx="1719072" cy="50292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ابدأ المهمة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99655" y="1508760"/>
            <a:ext cx="2121408" cy="416052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86039" y="1691640"/>
            <a:ext cx="548640" cy="548640"/>
          </a:xfrm>
          <a:prstGeom prst="ellipse">
            <a:avLst/>
          </a:prstGeom>
          <a:solidFill>
            <a:srgbClr val="14503A"/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86039" y="1792224"/>
            <a:ext cx="548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09383" y="2377440"/>
            <a:ext cx="190195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مطعم محروس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7671" y="3017520"/>
            <a:ext cx="1865376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صنّف الغذاء المناسب واذكر السبب</a:t>
            </a:r>
          </a:p>
        </p:txBody>
      </p:sp>
      <p:sp>
        <p:nvSpPr>
          <p:cNvPr id="16" name="Rounded Rectangle 15">
            <a:hlinkClick action="ppaction://hlinksldjump" r:id="rId4"/>
          </p:cNvPr>
          <p:cNvSpPr/>
          <p:nvPr/>
        </p:nvSpPr>
        <p:spPr>
          <a:xfrm>
            <a:off x="7500823" y="4846320"/>
            <a:ext cx="1719072" cy="50292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ابدأ المهمة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31943" y="1508760"/>
            <a:ext cx="2121408" cy="416052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818327" y="1691640"/>
            <a:ext cx="548640" cy="548640"/>
          </a:xfrm>
          <a:prstGeom prst="ellipse">
            <a:avLst/>
          </a:prstGeom>
          <a:solidFill>
            <a:srgbClr val="14503A"/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818327" y="1792224"/>
            <a:ext cx="548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41671" y="2377440"/>
            <a:ext cx="190195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بيت الحلزون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59959" y="3017520"/>
            <a:ext cx="1865376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اختر الموطن وفسّر اختيارك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5233111" y="4846320"/>
            <a:ext cx="1719072" cy="50292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ابدأ المهمة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64231" y="1508760"/>
            <a:ext cx="2121408" cy="416052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3550615" y="1691640"/>
            <a:ext cx="548640" cy="548640"/>
          </a:xfrm>
          <a:prstGeom prst="ellipse">
            <a:avLst/>
          </a:prstGeom>
          <a:solidFill>
            <a:srgbClr val="14503A"/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50615" y="1792224"/>
            <a:ext cx="548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73959" y="2377440"/>
            <a:ext cx="190195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حماة البيئة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92247" y="3017520"/>
            <a:ext cx="1865376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ميّز السلوك المسؤول من الضار</a:t>
            </a:r>
          </a:p>
        </p:txBody>
      </p:sp>
      <p:sp>
        <p:nvSpPr>
          <p:cNvPr id="28" name="Rounded Rectangle 27">
            <a:hlinkClick action="ppaction://hlinksldjump" r:id="rId6"/>
          </p:cNvPr>
          <p:cNvSpPr/>
          <p:nvPr/>
        </p:nvSpPr>
        <p:spPr>
          <a:xfrm>
            <a:off x="2965399" y="4846320"/>
            <a:ext cx="1719072" cy="50292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ابدأ المهمة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96519" y="1508760"/>
            <a:ext cx="2121408" cy="416052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282903" y="1691640"/>
            <a:ext cx="548640" cy="548640"/>
          </a:xfrm>
          <a:prstGeom prst="ellipse">
            <a:avLst/>
          </a:prstGeom>
          <a:solidFill>
            <a:srgbClr val="14503A"/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282903" y="1792224"/>
            <a:ext cx="548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6247" y="2377440"/>
            <a:ext cx="190195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مختبر الذكاء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4535" y="3017520"/>
            <a:ext cx="1865376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حل لغز الجفاف بدليل علمي</a:t>
            </a:r>
          </a:p>
        </p:txBody>
      </p:sp>
      <p:sp>
        <p:nvSpPr>
          <p:cNvPr id="34" name="Rounded Rectangle 33">
            <a:hlinkClick action="ppaction://hlinksldjump" r:id="rId7"/>
          </p:cNvPr>
          <p:cNvSpPr/>
          <p:nvPr/>
        </p:nvSpPr>
        <p:spPr>
          <a:xfrm>
            <a:off x="697687" y="4846320"/>
            <a:ext cx="1719072" cy="50292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ابدأ المهمة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594360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C3D2B"/>
                </a:solidFill>
                <a:latin typeface="Tajawal"/>
                <a:cs typeface="Tajawal"/>
                <a:ea typeface="Tajawal"/>
              </a:rPr>
              <a:t>معيار الفوز: إجابة صحيحة + تفسير علمي بسيط.</a:t>
            </a:r>
          </a:p>
        </p:txBody>
      </p:sp>
      <p:sp>
        <p:nvSpPr>
          <p:cNvPr id="36" name="Rounded Rectangle 35">
            <a:hlinkClick action="ppaction://hlinksldjump" r:id="rId8"/>
          </p:cNvPr>
          <p:cNvSpPr/>
          <p:nvPr/>
        </p:nvSpPr>
        <p:spPr>
          <a:xfrm>
            <a:off x="8778240" y="5806440"/>
            <a:ext cx="2743200" cy="54864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3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لوحة التحدي الجماعي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أنقذوا محروسًا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لوحة تحدٍّ جماعي — أربع مجموعات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945575" y="1508760"/>
            <a:ext cx="2606040" cy="1371600"/>
          </a:xfrm>
          <a:prstGeom prst="roundRect">
            <a:avLst>
              <a:gd name="adj" fmla="val 8000"/>
            </a:avLst>
          </a:prstGeom>
          <a:solidFill>
            <a:srgbClr val="14503A">
              <a:alpha val="90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082735" y="160020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المجموعة الأولى</a:t>
            </a:r>
          </a:p>
        </p:txBody>
      </p:sp>
      <p:sp>
        <p:nvSpPr>
          <p:cNvPr id="7" name="5-Point Star 6"/>
          <p:cNvSpPr/>
          <p:nvPr/>
        </p:nvSpPr>
        <p:spPr>
          <a:xfrm>
            <a:off x="9329623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9713671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0097719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0481767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10865815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202375" y="1508760"/>
            <a:ext cx="2606040" cy="1371600"/>
          </a:xfrm>
          <a:prstGeom prst="roundRect">
            <a:avLst>
              <a:gd name="adj" fmla="val 8000"/>
            </a:avLst>
          </a:prstGeom>
          <a:solidFill>
            <a:srgbClr val="14503A">
              <a:alpha val="90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39535" y="160020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المجموعة الثانية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6586423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970471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354519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738567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122615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459175" y="1508760"/>
            <a:ext cx="2606040" cy="1371600"/>
          </a:xfrm>
          <a:prstGeom prst="roundRect">
            <a:avLst>
              <a:gd name="adj" fmla="val 8000"/>
            </a:avLst>
          </a:prstGeom>
          <a:solidFill>
            <a:srgbClr val="14503A">
              <a:alpha val="90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96335" y="160020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المجموعة الثالثة</a:t>
            </a:r>
          </a:p>
        </p:txBody>
      </p:sp>
      <p:sp>
        <p:nvSpPr>
          <p:cNvPr id="21" name="5-Point Star 20"/>
          <p:cNvSpPr/>
          <p:nvPr/>
        </p:nvSpPr>
        <p:spPr>
          <a:xfrm>
            <a:off x="3843223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4227271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4611319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4995367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5379415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15975" y="1508760"/>
            <a:ext cx="2606040" cy="1371600"/>
          </a:xfrm>
          <a:prstGeom prst="roundRect">
            <a:avLst>
              <a:gd name="adj" fmla="val 8000"/>
            </a:avLst>
          </a:prstGeom>
          <a:solidFill>
            <a:srgbClr val="14503A">
              <a:alpha val="90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3135" y="160020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المجموعة الرابعة</a:t>
            </a:r>
          </a:p>
        </p:txBody>
      </p:sp>
      <p:sp>
        <p:nvSpPr>
          <p:cNvPr id="28" name="5-Point Star 27"/>
          <p:cNvSpPr/>
          <p:nvPr/>
        </p:nvSpPr>
        <p:spPr>
          <a:xfrm>
            <a:off x="1100023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>
            <a:off x="1484071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>
            <a:off x="1868119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5-Point Star 30"/>
          <p:cNvSpPr/>
          <p:nvPr/>
        </p:nvSpPr>
        <p:spPr>
          <a:xfrm>
            <a:off x="2252167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5-Point Star 31"/>
          <p:cNvSpPr/>
          <p:nvPr/>
        </p:nvSpPr>
        <p:spPr>
          <a:xfrm>
            <a:off x="2636215" y="2148840"/>
            <a:ext cx="292608" cy="292608"/>
          </a:xfrm>
          <a:prstGeom prst="star5">
            <a:avLst/>
          </a:prstGeom>
          <a:solidFill>
            <a:srgbClr val="2A4A3C"/>
          </a:solidFill>
          <a:ln w="12700">
            <a:solidFill>
              <a:srgbClr val="4E6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4160520" y="3063240"/>
            <a:ext cx="7360920" cy="2331720"/>
          </a:xfrm>
          <a:prstGeom prst="roundRect">
            <a:avLst>
              <a:gd name="adj" fmla="val 5000"/>
            </a:avLst>
          </a:prstGeom>
          <a:solidFill>
            <a:srgbClr val="14503A">
              <a:alpha val="85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43400" y="3182112"/>
            <a:ext cx="69951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١. ما الجزء الذي يساعد الحلزون على الحركة؟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43400" y="3611880"/>
            <a:ext cx="69951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٢. لماذا تعدّ الرطوبة مهمة للحلزون البري؟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43400" y="4041648"/>
            <a:ext cx="69951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٣. أين يُرجح أن يجد الحلزون موطنًا مناسبًا؟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43400" y="4471416"/>
            <a:ext cx="69951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٤. ما السلوك الذي يحمي الكائنات الحية؟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43400" y="4901183"/>
            <a:ext cx="69951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٥. هل تتشابه جميع الحلزونات في غذائها وموطنها؟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080" y="3063240"/>
            <a:ext cx="3337560" cy="2331720"/>
          </a:xfrm>
          <a:prstGeom prst="roundRect">
            <a:avLst>
              <a:gd name="adj" fmla="val 5000"/>
            </a:avLst>
          </a:prstGeom>
          <a:solidFill>
            <a:srgbClr val="9B2335">
              <a:alpha val="55000"/>
            </a:srgbClr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77240" y="3182112"/>
            <a:ext cx="306324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نجمة لإجابة صحيحة.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نجمة لتفسير علمي.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نجمة للتعاون.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/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تُسجّل النجوم يدويًا بواسطة المعلمة — اللوحة ليست عدّادًا إلكترونيًا.</a:t>
            </a:r>
          </a:p>
        </p:txBody>
      </p:sp>
      <p:sp>
        <p:nvSpPr>
          <p:cNvPr id="41" name="Rounded Rectangle 40">
            <a:hlinkClick action="ppaction://hlinksldjump" r:id="rId3"/>
          </p:cNvPr>
          <p:cNvSpPr/>
          <p:nvPr/>
        </p:nvSpPr>
        <p:spPr>
          <a:xfrm>
            <a:off x="8412480" y="5577840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إلى محطة الذكاء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ماذا يحدث لو؟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حلزون في مكان جاف ومكشوف تحت الشمس</a:t>
            </a:r>
          </a:p>
        </p:txBody>
      </p:sp>
      <p:pic>
        <p:nvPicPr>
          <p:cNvPr id="5" name="Picture 4" descr="habitat_expos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874519"/>
            <a:ext cx="5394960" cy="371652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263640" y="1874519"/>
            <a:ext cx="5349240" cy="1737360"/>
          </a:xfrm>
          <a:prstGeom prst="roundRect">
            <a:avLst>
              <a:gd name="adj" fmla="val 5000"/>
            </a:avLst>
          </a:prstGeom>
          <a:solidFill>
            <a:srgbClr val="14503A">
              <a:alpha val="88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46520" y="2011680"/>
            <a:ext cx="498348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ماذا قد يحدث للحلزون إذا بقي مدة طويلة في مكان جاف وحار؟ ولماذا؟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3794760"/>
            <a:ext cx="5349240" cy="868680"/>
          </a:xfrm>
          <a:prstGeom prst="roundRect">
            <a:avLst>
              <a:gd name="adj" fmla="val 8000"/>
            </a:avLst>
          </a:prstGeom>
          <a:solidFill>
            <a:srgbClr val="C9A227">
              <a:alpha val="18000"/>
            </a:srgbClr>
          </a:solidFill>
          <a:ln w="1270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3913632"/>
            <a:ext cx="498348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تلميح: تذكّر ما نفقده عندما نبقى طويلًا تحت الشمس.</a:t>
            </a:r>
          </a:p>
        </p:txBody>
      </p:sp>
      <p:sp>
        <p:nvSpPr>
          <p:cNvPr id="10" name="Rounded Rectangle 9">
            <a:hlinkClick action="ppaction://hlinksldjump" r:id="rId4"/>
          </p:cNvPr>
          <p:cNvSpPr/>
          <p:nvPr/>
        </p:nvSpPr>
        <p:spPr>
          <a:xfrm>
            <a:off x="8503920" y="5532120"/>
            <a:ext cx="310896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7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اكشف التفسير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التفسير العلمي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لماذا يبحث الحلزون عن الظل؟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37360"/>
            <a:ext cx="10652760" cy="1828800"/>
          </a:xfrm>
          <a:prstGeom prst="roundRect">
            <a:avLst>
              <a:gd name="adj" fmla="val 5000"/>
            </a:avLst>
          </a:prstGeom>
          <a:solidFill>
            <a:srgbClr val="FFFFFF">
              <a:alpha val="96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874519"/>
            <a:ext cx="100584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قد يفقد الحلزون الماء ويتعرض للجفاف، لذلك يبحث كثير من الحلزونات البرية عن أماكن أكثر رطوبة وظلًا.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794760"/>
            <a:ext cx="5120640" cy="1417320"/>
          </a:xfrm>
          <a:prstGeom prst="roundRect">
            <a:avLst>
              <a:gd name="adj" fmla="val 6000"/>
            </a:avLst>
          </a:prstGeom>
          <a:solidFill>
            <a:srgbClr val="14503A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3913632"/>
            <a:ext cx="47548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النتيجة تختلف باختلاف النوع، ودرجة الحرارة، ومدة التعرّض.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3794760"/>
            <a:ext cx="5120640" cy="1417320"/>
          </a:xfrm>
          <a:prstGeom prst="roundRect">
            <a:avLst>
              <a:gd name="adj" fmla="val 6000"/>
            </a:avLst>
          </a:prstGeom>
          <a:solidFill>
            <a:srgbClr val="C9A227">
              <a:alpha val="25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3913632"/>
            <a:ext cx="47548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الدليل الثالث: الماء والظل ضرورة، لا رفاهية.</a:t>
            </a:r>
          </a:p>
        </p:txBody>
      </p:sp>
      <p:sp>
        <p:nvSpPr>
          <p:cNvPr id="11" name="Rounded Rectangle 10">
            <a:hlinkClick action="ppaction://hlinksldjump" r:id="rId3"/>
          </p:cNvPr>
          <p:cNvSpPr/>
          <p:nvPr/>
        </p:nvSpPr>
        <p:spPr>
          <a:xfrm>
            <a:off x="8732520" y="5623560"/>
            <a:ext cx="2834640" cy="54864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4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التالي: حماة البيئة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حماة البيئة العُمانية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أي السلوكيات تحمي موطن الحلزون وغيره من الكائنات؟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39935" y="1691640"/>
            <a:ext cx="2148840" cy="269748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86239" y="1874519"/>
            <a:ext cx="1856231" cy="2331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المحافظة على النباتات وعدم اقتلاعها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53935" y="1691640"/>
            <a:ext cx="2148840" cy="269748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00239" y="1874519"/>
            <a:ext cx="1856231" cy="2331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تخريب الموطن الطبيعية وقلب التربة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67935" y="1691640"/>
            <a:ext cx="2148840" cy="269748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14239" y="1874519"/>
            <a:ext cx="1856231" cy="2331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رمي المخلفات في الحديقة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81935" y="1691640"/>
            <a:ext cx="2148840" cy="269748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28239" y="1874519"/>
            <a:ext cx="1856231" cy="2331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إيذاء الكائنات الحية أو نقلها من موطنها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95935" y="1691640"/>
            <a:ext cx="2148840" cy="2697480"/>
          </a:xfrm>
          <a:prstGeom prst="roundRect">
            <a:avLst>
              <a:gd name="adj" fmla="val 6000"/>
            </a:avLst>
          </a:prstGeom>
          <a:solidFill>
            <a:srgbClr val="FCF8EE">
              <a:alpha val="96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2239" y="1874519"/>
            <a:ext cx="1856231" cy="2331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مراقبة الكائنات من دون إزعاجها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617720"/>
            <a:ext cx="107899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4503A"/>
                </a:solidFill>
                <a:latin typeface="Tajawal"/>
                <a:cs typeface="Tajawal"/>
                <a:ea typeface="Tajawal"/>
              </a:rPr>
              <a:t>كيف نحمي موطن الحلزون وغيره من الكائنات الحية في عُمان؟</a:t>
            </a:r>
          </a:p>
        </p:txBody>
      </p:sp>
      <p:sp>
        <p:nvSpPr>
          <p:cNvPr id="16" name="Rounded Rectangle 15">
            <a:hlinkClick action="ppaction://hlinksldjump" r:id="rId3"/>
          </p:cNvPr>
          <p:cNvSpPr/>
          <p:nvPr/>
        </p:nvSpPr>
        <p:spPr>
          <a:xfrm>
            <a:off x="8549640" y="5440680"/>
            <a:ext cx="292608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6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اكشف الإجابات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السلوك المسؤول والسلوك الضار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63040"/>
            <a:ext cx="10607040" cy="694944"/>
          </a:xfrm>
          <a:prstGeom prst="roundRect">
            <a:avLst>
              <a:gd name="adj" fmla="val 200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37A0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0" y="1627632"/>
            <a:ext cx="69494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المحافظة على النباتات وعدم اقتلاعها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600200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37A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مسؤول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2848" y="1600200"/>
            <a:ext cx="1737360" cy="42062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1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يحمي الموطن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267712"/>
            <a:ext cx="10607040" cy="694944"/>
          </a:xfrm>
          <a:prstGeom prst="roundRect">
            <a:avLst>
              <a:gd name="adj" fmla="val 200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9B23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0" y="2432304"/>
            <a:ext cx="69494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تخريب الموطن الطبيعية وقلب التربة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2404872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9B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ضار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212848" y="2404872"/>
            <a:ext cx="1737360" cy="420624"/>
          </a:xfrm>
          <a:prstGeom prst="roundRect">
            <a:avLst>
              <a:gd name="adj" fmla="val 50000"/>
            </a:avLst>
          </a:prstGeom>
          <a:solidFill>
            <a:srgbClr val="C0A3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1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يضر الموطن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072384"/>
            <a:ext cx="10607040" cy="694944"/>
          </a:xfrm>
          <a:prstGeom prst="roundRect">
            <a:avLst>
              <a:gd name="adj" fmla="val 200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9B23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0" y="3236976"/>
            <a:ext cx="69494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رمي المخلفات في الحديقة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68680" y="3209544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9B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ضار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12848" y="3209544"/>
            <a:ext cx="1737360" cy="420624"/>
          </a:xfrm>
          <a:prstGeom prst="roundRect">
            <a:avLst>
              <a:gd name="adj" fmla="val 50000"/>
            </a:avLst>
          </a:prstGeom>
          <a:solidFill>
            <a:srgbClr val="C0A3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1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يضر الموطن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3877056"/>
            <a:ext cx="10607040" cy="694944"/>
          </a:xfrm>
          <a:prstGeom prst="roundRect">
            <a:avLst>
              <a:gd name="adj" fmla="val 200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9B23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14800" y="4041648"/>
            <a:ext cx="69494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إيذاء الكائنات الحية أو نقلها من موطنها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680" y="4014216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9B2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ضار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212848" y="4014216"/>
            <a:ext cx="1737360" cy="420624"/>
          </a:xfrm>
          <a:prstGeom prst="roundRect">
            <a:avLst>
              <a:gd name="adj" fmla="val 50000"/>
            </a:avLst>
          </a:prstGeom>
          <a:solidFill>
            <a:srgbClr val="C0A3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1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يضر الموطن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4681728"/>
            <a:ext cx="10607040" cy="694944"/>
          </a:xfrm>
          <a:prstGeom prst="roundRect">
            <a:avLst>
              <a:gd name="adj" fmla="val 200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37A0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114800" y="4846320"/>
            <a:ext cx="69494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مراقبة الكائنات من دون إزعاجها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68680" y="4818888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37A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3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مسؤول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212848" y="4818888"/>
            <a:ext cx="1737360" cy="42062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1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يحمي الموطن</a:t>
            </a:r>
          </a:p>
        </p:txBody>
      </p:sp>
      <p:sp>
        <p:nvSpPr>
          <p:cNvPr id="24" name="Rounded Rectangle 23">
            <a:hlinkClick action="ppaction://hlinksldjump" r:id="rId3"/>
          </p:cNvPr>
          <p:cNvSpPr/>
          <p:nvPr/>
        </p:nvSpPr>
        <p:spPr>
          <a:xfrm>
            <a:off x="8732520" y="5806440"/>
            <a:ext cx="2743200" cy="54864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التالي: المسابقة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المسابقة الكبرى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ثلاثة أسئلة اختيار من متعدد — ثم سؤالا استدلال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10744200" cy="1243584"/>
          </a:xfrm>
          <a:prstGeom prst="roundRect">
            <a:avLst>
              <a:gd name="adj" fmla="val 5000"/>
            </a:avLst>
          </a:prstGeom>
          <a:solidFill>
            <a:srgbClr val="14503A">
              <a:alpha val="82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572768"/>
            <a:ext cx="10287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١. أي الأماكن أنسب غالبًا للحلزون البري في هذا الدرس؟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01000" y="2121408"/>
            <a:ext cx="3154680" cy="402336"/>
          </a:xfrm>
          <a:prstGeom prst="roundRect">
            <a:avLst>
              <a:gd name="adj" fmla="val 50000"/>
            </a:avLst>
          </a:prstGeom>
          <a:solidFill>
            <a:srgbClr val="EFE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مكان رطب ومظلل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2121408"/>
            <a:ext cx="3154680" cy="402336"/>
          </a:xfrm>
          <a:prstGeom prst="roundRect">
            <a:avLst>
              <a:gd name="adj" fmla="val 50000"/>
            </a:avLst>
          </a:prstGeom>
          <a:solidFill>
            <a:srgbClr val="EFE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صحراء جافة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80743" y="2121408"/>
            <a:ext cx="3154680" cy="402336"/>
          </a:xfrm>
          <a:prstGeom prst="roundRect">
            <a:avLst>
              <a:gd name="adj" fmla="val 50000"/>
            </a:avLst>
          </a:prstGeom>
          <a:solidFill>
            <a:srgbClr val="EFE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سطح صخري مشمس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852928"/>
            <a:ext cx="10744200" cy="1243584"/>
          </a:xfrm>
          <a:prstGeom prst="roundRect">
            <a:avLst>
              <a:gd name="adj" fmla="val 5000"/>
            </a:avLst>
          </a:prstGeom>
          <a:solidFill>
            <a:srgbClr val="14503A">
              <a:alpha val="82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962656"/>
            <a:ext cx="10287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٢. ما وظيفة الصدفة؟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3511296"/>
            <a:ext cx="3154680" cy="402336"/>
          </a:xfrm>
          <a:prstGeom prst="roundRect">
            <a:avLst>
              <a:gd name="adj" fmla="val 50000"/>
            </a:avLst>
          </a:prstGeom>
          <a:solidFill>
            <a:srgbClr val="EFE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تحمي جسم الحلزون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90872" y="3511296"/>
            <a:ext cx="3154680" cy="402336"/>
          </a:xfrm>
          <a:prstGeom prst="roundRect">
            <a:avLst>
              <a:gd name="adj" fmla="val 50000"/>
            </a:avLst>
          </a:prstGeom>
          <a:solidFill>
            <a:srgbClr val="EFE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تساعده على الطيران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380743" y="3511296"/>
            <a:ext cx="3154680" cy="402336"/>
          </a:xfrm>
          <a:prstGeom prst="roundRect">
            <a:avLst>
              <a:gd name="adj" fmla="val 50000"/>
            </a:avLst>
          </a:prstGeom>
          <a:solidFill>
            <a:srgbClr val="EFE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تزيد فقد الماء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242816"/>
            <a:ext cx="10744200" cy="1243584"/>
          </a:xfrm>
          <a:prstGeom prst="roundRect">
            <a:avLst>
              <a:gd name="adj" fmla="val 5000"/>
            </a:avLst>
          </a:prstGeom>
          <a:solidFill>
            <a:srgbClr val="14503A">
              <a:alpha val="82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4352544"/>
            <a:ext cx="10287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٣. ما الجزء الذي يساعده على الحركة؟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1000" y="4901184"/>
            <a:ext cx="3154680" cy="402336"/>
          </a:xfrm>
          <a:prstGeom prst="roundRect">
            <a:avLst>
              <a:gd name="adj" fmla="val 50000"/>
            </a:avLst>
          </a:prstGeom>
          <a:solidFill>
            <a:srgbClr val="EFE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القدم العضلية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90872" y="4901184"/>
            <a:ext cx="3154680" cy="402336"/>
          </a:xfrm>
          <a:prstGeom prst="roundRect">
            <a:avLst>
              <a:gd name="adj" fmla="val 50000"/>
            </a:avLst>
          </a:prstGeom>
          <a:solidFill>
            <a:srgbClr val="EFE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اللوامس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80743" y="4901184"/>
            <a:ext cx="3154680" cy="402336"/>
          </a:xfrm>
          <a:prstGeom prst="roundRect">
            <a:avLst>
              <a:gd name="adj" fmla="val 50000"/>
            </a:avLst>
          </a:prstGeom>
          <a:solidFill>
            <a:srgbClr val="EFE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الصدفة</a:t>
            </a:r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8549640" y="5806440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اكشف الإجابات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الإجابات النموذجية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مع ملاحظات للمعلمة على كل سؤال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463040"/>
            <a:ext cx="5303520" cy="3566160"/>
          </a:xfrm>
          <a:prstGeom prst="roundRect">
            <a:avLst>
              <a:gd name="adj" fmla="val 400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0" y="1600200"/>
            <a:ext cx="4846320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١. مكان رطب ومظلل.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٢. تحمي جسم الحلزون وأعضاءه الداخلية.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٣. القدم العضلية.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/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ملاحظة: الخيار «تساعده على الطيران» غير علمي، ويُستبعد مباشرة.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63040"/>
            <a:ext cx="5257800" cy="3566160"/>
          </a:xfrm>
          <a:prstGeom prst="roundRect">
            <a:avLst>
              <a:gd name="adj" fmla="val 4000"/>
            </a:avLst>
          </a:prstGeom>
          <a:solidFill>
            <a:srgbClr val="14503A">
              <a:alpha val="93000"/>
            </a:srgbClr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600200"/>
            <a:ext cx="4800600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٤. الرطوبة تقلل فقد الماء، فتقي الحلزون من الجفاف.</a:t>
            </a:r>
          </a:p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/>
            </a:r>
          </a:p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٥. لأن الأنواع تختلف في غذائها ومواطنها؛ فلا نعمم تجربة نوع واحد على الجميع.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212080"/>
            <a:ext cx="10744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سؤالا الاستدلال يُقيَّمان بالفهم لا بالحفظ.</a:t>
            </a:r>
          </a:p>
        </p:txBody>
      </p:sp>
      <p:sp>
        <p:nvSpPr>
          <p:cNvPr id="10" name="Rounded Rectangle 9">
            <a:hlinkClick action="ppaction://hlinksldjump" r:id="rId3"/>
          </p:cNvPr>
          <p:cNvSpPr/>
          <p:nvPr/>
        </p:nvSpPr>
        <p:spPr>
          <a:xfrm>
            <a:off x="8732520" y="5760720"/>
            <a:ext cx="2743200" cy="548640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إلى بطاقة الخروج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بطاقة الخروج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61288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E7A57"/>
                </a:solidFill>
                <a:latin typeface="Tajawal"/>
                <a:cs typeface="Tajawal"/>
                <a:ea typeface="Tajawal"/>
              </a:rPr>
              <a:t>أكمل الجمل التالية قبل أن تغادر المغامرة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1463040"/>
            <a:ext cx="10058400" cy="4434840"/>
          </a:xfrm>
          <a:prstGeom prst="roundRect">
            <a:avLst>
              <a:gd name="adj" fmla="val 3000"/>
            </a:avLst>
          </a:prstGeom>
          <a:solidFill>
            <a:srgbClr val="FCF8EE">
              <a:alpha val="98000"/>
            </a:srgbClr>
          </a:solidFill>
          <a:ln w="254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325880" y="1691640"/>
            <a:ext cx="9509760" cy="3977639"/>
          </a:xfrm>
          <a:prstGeom prst="roundRect">
            <a:avLst>
              <a:gd name="adj" fmla="val 2000"/>
            </a:avLst>
          </a:prstGeom>
          <a:noFill/>
          <a:ln w="12700">
            <a:solidFill>
              <a:srgbClr val="C0A3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732520" y="1828800"/>
            <a:ext cx="1965960" cy="4114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بطاقة مستكشف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8840" y="2514600"/>
            <a:ext cx="7315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موطن الحلزون البري الذي درسناه غالبًا هو…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2496312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9A227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83080" y="3017520"/>
            <a:ext cx="7543800" cy="0"/>
          </a:xfrm>
          <a:prstGeom prst="line">
            <a:avLst/>
          </a:prstGeom>
          <a:ln w="15875">
            <a:solidFill>
              <a:srgbClr val="C0A377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84080" y="251460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C0A377"/>
                </a:solidFill>
                <a:latin typeface="Tajawal"/>
                <a:cs typeface="Tajawal"/>
                <a:ea typeface="Tajawal"/>
              </a:rPr>
              <a:t>الموطن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8840" y="3538728"/>
            <a:ext cx="7315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يحتاج إلى الرطوبة لأن…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3520440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9A227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83080" y="4041648"/>
            <a:ext cx="7543800" cy="0"/>
          </a:xfrm>
          <a:prstGeom prst="line">
            <a:avLst/>
          </a:prstGeom>
          <a:ln w="15875">
            <a:solidFill>
              <a:srgbClr val="C0A377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784080" y="3538728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C0A377"/>
                </a:solidFill>
                <a:latin typeface="Tajawal"/>
                <a:cs typeface="Tajawal"/>
                <a:ea typeface="Tajawal"/>
              </a:rPr>
              <a:t>السبب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48840" y="4562856"/>
            <a:ext cx="7315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أحافظ على موطنه من خلال…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4544568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9A227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83080" y="5065776"/>
            <a:ext cx="7543800" cy="0"/>
          </a:xfrm>
          <a:prstGeom prst="line">
            <a:avLst/>
          </a:prstGeom>
          <a:ln w="15875">
            <a:solidFill>
              <a:srgbClr val="C0A377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784080" y="4562856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C0A377"/>
                </a:solidFill>
                <a:latin typeface="Tajawal"/>
                <a:cs typeface="Tajawal"/>
                <a:ea typeface="Tajawal"/>
              </a:rPr>
              <a:t>السلوك</a:t>
            </a:r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8732520" y="6053328"/>
            <a:ext cx="2743200" cy="530352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5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إلى النهاية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fort_fest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31520" y="640080"/>
            <a:ext cx="10744200" cy="5577840"/>
          </a:xfrm>
          <a:prstGeom prst="roundRect">
            <a:avLst>
              <a:gd name="adj" fmla="val 4000"/>
            </a:avLst>
          </a:prstGeom>
          <a:solidFill>
            <a:srgbClr val="0B3527">
              <a:alpha val="78000"/>
            </a:srgbClr>
          </a:solidFill>
          <a:ln w="1905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418320" y="914400"/>
            <a:ext cx="1737360" cy="4114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0" bIns="0"/>
          <a:lstStyle/>
          <a:p>
            <a:pPr algn="ctr" rtl="1"/>
            <a:r>
              <a:rPr sz="12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نهاية المغامرة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1417320"/>
            <a:ext cx="101498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عُمان أرض الجمال،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EBCB70"/>
                </a:solidFill>
                <a:latin typeface="Tajawal"/>
                <a:cs typeface="Tajawal"/>
                <a:ea typeface="Tajawal"/>
              </a:rPr>
              <a:t>وحماية الطبيعة مسؤوليتنا جميعًا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017520"/>
            <a:ext cx="66751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شكرًا لكم يا مستكشفين صغارًا!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لقد ساعدتم محروسًا على اكتشاف موطنه.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0560" y="4206240"/>
            <a:ext cx="6675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CF8EE"/>
                </a:solidFill>
                <a:latin typeface="Tajawal"/>
                <a:cs typeface="Tajawal"/>
                <a:ea typeface="Tajawal"/>
              </a:rPr>
              <a:t>إشراف الأستاذة مريم الهطالي</a:t>
            </a:r>
          </a:p>
        </p:txBody>
      </p:sp>
      <p:sp>
        <p:nvSpPr>
          <p:cNvPr id="8" name="Rounded Rectangle 7">
            <a:hlinkClick action="ppaction://hlinksldjump" r:id="rId3"/>
          </p:cNvPr>
          <p:cNvSpPr/>
          <p:nvPr/>
        </p:nvSpPr>
        <p:spPr>
          <a:xfrm>
            <a:off x="9006840" y="5074920"/>
            <a:ext cx="2651760" cy="566928"/>
          </a:xfrm>
          <a:prstGeom prst="roundRect">
            <a:avLst>
              <a:gd name="adj" fmla="val 50000"/>
            </a:avLst>
          </a:prstGeom>
          <a:solidFill>
            <a:srgbClr val="C9A227">
              <a:alpha val="95000"/>
            </a:srgbClr>
          </a:solidFill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600" b="1" i="0">
                <a:solidFill>
                  <a:srgbClr val="0B3527"/>
                </a:solidFill>
                <a:latin typeface="Tajawal"/>
                <a:cs typeface="Tajawal"/>
                <a:ea typeface="Tajawal"/>
              </a:rPr>
              <a:t>أعد المغامرة</a:t>
            </a:r>
          </a:p>
        </p:txBody>
      </p: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6035040" y="5074920"/>
            <a:ext cx="2651760" cy="56692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BCB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/>
          <a:lstStyle/>
          <a:p>
            <a:pPr algn="ctr" rtl="1"/>
            <a:r>
              <a:rPr sz="1600" b="1" i="0">
                <a:solidFill>
                  <a:srgbClr val="14503A"/>
                </a:solidFill>
                <a:latin typeface="Tajawal"/>
                <a:cs typeface="Tajawal"/>
                <a:ea typeface="Tajawal"/>
              </a:rPr>
              <a:t>مراجعة الأدلة</a:t>
            </a:r>
          </a:p>
        </p:txBody>
      </p:sp>
      <p:pic>
        <p:nvPicPr>
          <p:cNvPr id="10" name="Picture 9" descr="mohroos_celebra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331720"/>
            <a:ext cx="3429000" cy="30371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